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8" r:id="rId3"/>
    <p:sldId id="341" r:id="rId4"/>
    <p:sldId id="351" r:id="rId5"/>
    <p:sldId id="342" r:id="rId6"/>
    <p:sldId id="350" r:id="rId7"/>
    <p:sldId id="352" r:id="rId8"/>
    <p:sldId id="353" r:id="rId9"/>
    <p:sldId id="354" r:id="rId10"/>
    <p:sldId id="383" r:id="rId11"/>
    <p:sldId id="355" r:id="rId12"/>
    <p:sldId id="382" r:id="rId13"/>
    <p:sldId id="358" r:id="rId14"/>
    <p:sldId id="356" r:id="rId15"/>
    <p:sldId id="343" r:id="rId16"/>
    <p:sldId id="344" r:id="rId17"/>
    <p:sldId id="345" r:id="rId18"/>
    <p:sldId id="346" r:id="rId19"/>
    <p:sldId id="389" r:id="rId20"/>
    <p:sldId id="340" r:id="rId21"/>
    <p:sldId id="385" r:id="rId22"/>
    <p:sldId id="366" r:id="rId23"/>
    <p:sldId id="367" r:id="rId24"/>
    <p:sldId id="384" r:id="rId25"/>
    <p:sldId id="339" r:id="rId26"/>
    <p:sldId id="388" r:id="rId27"/>
    <p:sldId id="359" r:id="rId28"/>
    <p:sldId id="368" r:id="rId29"/>
    <p:sldId id="387" r:id="rId30"/>
    <p:sldId id="369" r:id="rId31"/>
    <p:sldId id="370" r:id="rId32"/>
    <p:sldId id="371" r:id="rId33"/>
    <p:sldId id="386" r:id="rId34"/>
    <p:sldId id="363" r:id="rId35"/>
    <p:sldId id="391" r:id="rId36"/>
    <p:sldId id="392" r:id="rId37"/>
    <p:sldId id="365" r:id="rId38"/>
    <p:sldId id="364" r:id="rId39"/>
    <p:sldId id="390" r:id="rId40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40" autoAdjust="0"/>
  </p:normalViewPr>
  <p:slideViewPr>
    <p:cSldViewPr>
      <p:cViewPr>
        <p:scale>
          <a:sx n="70" d="100"/>
          <a:sy n="70" d="100"/>
        </p:scale>
        <p:origin x="-43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2256" y="-96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6008771929824539"/>
          <c:y val="9.0604026845637925E-2"/>
          <c:w val="0.5350877192982455"/>
          <c:h val="0.8187919463087276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Wsch.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059694203388549E-2"/>
                  <c:y val="0.1565137136991494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8.4222083391384747E-2"/>
                  <c:y val="0.14899704269730255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0.11616157631766801"/>
                  <c:y val="-7.4097288327061944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.18112297385119241"/>
                  <c:y val="-0.12859728180713295"/>
                </c:manualLayout>
              </c:layout>
              <c:dLblPos val="bestFit"/>
              <c:showVal val="1"/>
            </c:dLbl>
            <c:spPr>
              <a:noFill/>
              <a:ln w="25401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Val val="1"/>
            <c:showLeaderLines val="1"/>
          </c:dLbls>
          <c:cat>
            <c:strRef>
              <c:f>Sheet1!$B$1:$E$1</c:f>
              <c:strCache>
                <c:ptCount val="4"/>
                <c:pt idx="0">
                  <c:v>&lt;25</c:v>
                </c:pt>
                <c:pt idx="1">
                  <c:v>25-35</c:v>
                </c:pt>
                <c:pt idx="2">
                  <c:v>35-50</c:v>
                </c:pt>
                <c:pt idx="3">
                  <c:v>&gt;50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17</c:v>
                </c:pt>
              </c:numCache>
            </c:numRef>
          </c:val>
        </c:ser>
        <c:firstSliceAng val="0"/>
      </c:pieChart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72092203752311"/>
          <c:y val="0.29941997990991948"/>
          <c:w val="0.15537681053757171"/>
          <c:h val="0.40451573182981815"/>
        </c:manualLayout>
      </c:layout>
      <c:spPr>
        <a:solidFill>
          <a:srgbClr val="FFFF99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4250614250614313"/>
          <c:y val="9.4339622641509524E-2"/>
          <c:w val="0.52825552825552824"/>
          <c:h val="0.8113207547169811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Wsch.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2403568847829134"/>
                  <c:y val="0.10716762154301948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8381003389706344"/>
                  <c:y val="-0.14759799930669082"/>
                </c:manualLayout>
              </c:layout>
              <c:dLblPos val="bestFit"/>
              <c:showVal val="1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Val val="1"/>
            <c:showLeaderLines val="1"/>
          </c:dLbls>
          <c:cat>
            <c:strRef>
              <c:f>Sheet1!$B$1:$C$1</c:f>
              <c:strCache>
                <c:ptCount val="2"/>
                <c:pt idx="0">
                  <c:v>miasto</c:v>
                </c:pt>
                <c:pt idx="1">
                  <c:v>wieś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</c:v>
                </c:pt>
                <c:pt idx="1">
                  <c:v>18</c:v>
                </c:pt>
              </c:numCache>
            </c:numRef>
          </c:val>
        </c:ser>
        <c:firstSliceAng val="0"/>
      </c:pieChart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81818181818199"/>
          <c:y val="0.40754716981132078"/>
          <c:w val="0.17199017199017236"/>
          <c:h val="0.18490566037735892"/>
        </c:manualLayout>
      </c:layout>
      <c:spPr>
        <a:solidFill>
          <a:srgbClr val="FFFF99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8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1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9474497681607444"/>
          <c:y val="0.21038961038961038"/>
          <c:w val="0.34466769706336942"/>
          <c:h val="0.5792207792207796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Wsch.</c:v>
                </c:pt>
              </c:strCache>
            </c:strRef>
          </c:tx>
          <c:spPr>
            <a:solidFill>
              <a:srgbClr val="9999FF"/>
            </a:solidFill>
            <a:ln w="12668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66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68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68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68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6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4810423744349799E-2"/>
                  <c:y val="-7.3253148386447059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3.2296062189408052E-2"/>
                  <c:y val="0.11087411835403355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3.3578657327955549E-2"/>
                  <c:y val="-7.397075019521957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6.8294732607943553E-2"/>
                  <c:y val="-0.18682048915551491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7.4467380978442271E-2"/>
                  <c:y val="7.0298538478721839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5.437253235437732E-2"/>
                  <c:y val="0.10859929656923981"/>
                </c:manualLayout>
              </c:layout>
              <c:dLblPos val="bestFit"/>
              <c:showVal val="1"/>
            </c:dLbl>
            <c:spPr>
              <a:noFill/>
              <a:ln w="25336">
                <a:noFill/>
              </a:ln>
            </c:spPr>
            <c:txPr>
              <a:bodyPr/>
              <a:lstStyle/>
              <a:p>
                <a:pPr>
                  <a:defRPr sz="169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Val val="1"/>
            <c:showLeaderLines val="1"/>
          </c:dLbls>
          <c:cat>
            <c:strRef>
              <c:f>Sheet1!$B$1:$G$1</c:f>
              <c:strCache>
                <c:ptCount val="6"/>
                <c:pt idx="0">
                  <c:v>brak</c:v>
                </c:pt>
                <c:pt idx="1">
                  <c:v>podstawowe</c:v>
                </c:pt>
                <c:pt idx="2">
                  <c:v>gimnazjalne</c:v>
                </c:pt>
                <c:pt idx="3">
                  <c:v>ponadgimnazjalne</c:v>
                </c:pt>
                <c:pt idx="4">
                  <c:v>pomaturalne</c:v>
                </c:pt>
                <c:pt idx="5">
                  <c:v>wyższe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18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firstSliceAng val="0"/>
      </c:pieChart>
      <c:spPr>
        <a:solidFill>
          <a:srgbClr val="C0C0C0"/>
        </a:solidFill>
        <a:ln w="1266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442040185471404"/>
          <c:y val="0.33506493506493668"/>
          <c:w val="0.18238021638330756"/>
          <c:h val="0.32987012987013092"/>
        </c:manualLayout>
      </c:layout>
      <c:spPr>
        <a:solidFill>
          <a:srgbClr val="FFFF99"/>
        </a:solidFill>
        <a:ln w="3167">
          <a:solidFill>
            <a:srgbClr val="000000"/>
          </a:solidFill>
          <a:prstDash val="solid"/>
        </a:ln>
      </c:spPr>
      <c:txPr>
        <a:bodyPr/>
        <a:lstStyle/>
        <a:p>
          <a:pPr>
            <a:defRPr sz="918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96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50036-1151-4DF8-9A06-B7670D4D5F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6B8549-5EA0-4FD1-AD33-E0D6274BE95A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rgbClr val="FFFF99"/>
              </a:solidFill>
            </a:rPr>
            <a:t>Okres realizacji </a:t>
          </a:r>
          <a:endParaRPr lang="pl-PL" dirty="0">
            <a:solidFill>
              <a:srgbClr val="FFFF99"/>
            </a:solidFill>
          </a:endParaRPr>
        </a:p>
      </dgm:t>
    </dgm:pt>
    <dgm:pt modelId="{AE49D74D-4F87-4745-81FC-7604C90B3440}" type="parTrans" cxnId="{0BE72872-5F3D-48D3-AF42-0DA2D9A579CB}">
      <dgm:prSet/>
      <dgm:spPr/>
      <dgm:t>
        <a:bodyPr/>
        <a:lstStyle/>
        <a:p>
          <a:endParaRPr lang="pl-PL"/>
        </a:p>
      </dgm:t>
    </dgm:pt>
    <dgm:pt modelId="{877A31BF-9B83-483C-8357-9E2C479D9286}" type="sibTrans" cxnId="{0BE72872-5F3D-48D3-AF42-0DA2D9A579CB}">
      <dgm:prSet/>
      <dgm:spPr/>
      <dgm:t>
        <a:bodyPr/>
        <a:lstStyle/>
        <a:p>
          <a:endParaRPr lang="pl-PL"/>
        </a:p>
      </dgm:t>
    </dgm:pt>
    <dgm:pt modelId="{E33E2ABD-88E7-40C0-A712-73D7C1BA8FAF}">
      <dgm:prSet phldrT="[Teks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pl-PL" dirty="0" smtClean="0">
              <a:solidFill>
                <a:srgbClr val="FFFF00"/>
              </a:solidFill>
            </a:rPr>
            <a:t>Od 01.03.2013</a:t>
          </a:r>
          <a:endParaRPr lang="pl-PL" dirty="0">
            <a:solidFill>
              <a:srgbClr val="FFFF00"/>
            </a:solidFill>
          </a:endParaRPr>
        </a:p>
      </dgm:t>
    </dgm:pt>
    <dgm:pt modelId="{CA0C1625-CBB1-460B-82BC-AFE753982E40}" type="parTrans" cxnId="{D53B239D-8262-46B4-BBFD-733BAB908463}">
      <dgm:prSet/>
      <dgm:spPr/>
      <dgm:t>
        <a:bodyPr/>
        <a:lstStyle/>
        <a:p>
          <a:endParaRPr lang="pl-PL"/>
        </a:p>
      </dgm:t>
    </dgm:pt>
    <dgm:pt modelId="{2B0C2069-D2A7-4E06-8124-3F0587A98E17}" type="sibTrans" cxnId="{D53B239D-8262-46B4-BBFD-733BAB908463}">
      <dgm:prSet/>
      <dgm:spPr/>
      <dgm:t>
        <a:bodyPr/>
        <a:lstStyle/>
        <a:p>
          <a:endParaRPr lang="pl-PL"/>
        </a:p>
      </dgm:t>
    </dgm:pt>
    <dgm:pt modelId="{0F6C4B76-3BCF-4CD0-A4F9-2D8DFCE3E014}">
      <dgm:prSet phldrT="[Teks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pl-PL" dirty="0" smtClean="0">
              <a:solidFill>
                <a:srgbClr val="FFFF00"/>
              </a:solidFill>
            </a:rPr>
            <a:t>Do 30.06.2014</a:t>
          </a:r>
          <a:endParaRPr lang="pl-PL" dirty="0">
            <a:solidFill>
              <a:srgbClr val="FFFF00"/>
            </a:solidFill>
          </a:endParaRPr>
        </a:p>
      </dgm:t>
    </dgm:pt>
    <dgm:pt modelId="{8EAECF65-BF4D-4B3C-8FEF-98F142E79324}" type="parTrans" cxnId="{5313A108-9D41-47AC-9C0E-7E74FEBB31AB}">
      <dgm:prSet/>
      <dgm:spPr/>
      <dgm:t>
        <a:bodyPr/>
        <a:lstStyle/>
        <a:p>
          <a:endParaRPr lang="pl-PL"/>
        </a:p>
      </dgm:t>
    </dgm:pt>
    <dgm:pt modelId="{120FD9F7-27BE-4D13-BBC4-95213CE3936C}" type="sibTrans" cxnId="{5313A108-9D41-47AC-9C0E-7E74FEBB31AB}">
      <dgm:prSet/>
      <dgm:spPr/>
      <dgm:t>
        <a:bodyPr/>
        <a:lstStyle/>
        <a:p>
          <a:endParaRPr lang="pl-PL"/>
        </a:p>
      </dgm:t>
    </dgm:pt>
    <dgm:pt modelId="{DB804B83-C728-4D81-97A6-5E27D46B19B9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rgbClr val="FFFF99"/>
              </a:solidFill>
            </a:rPr>
            <a:t>Wartość</a:t>
          </a:r>
          <a:endParaRPr lang="pl-PL" dirty="0">
            <a:solidFill>
              <a:srgbClr val="FFFF99"/>
            </a:solidFill>
          </a:endParaRPr>
        </a:p>
      </dgm:t>
    </dgm:pt>
    <dgm:pt modelId="{E0754A07-6238-4513-884A-07D39F8122ED}" type="parTrans" cxnId="{E061E79F-94FA-4167-95F7-07AAEF9BE6EB}">
      <dgm:prSet/>
      <dgm:spPr/>
      <dgm:t>
        <a:bodyPr/>
        <a:lstStyle/>
        <a:p>
          <a:endParaRPr lang="pl-PL"/>
        </a:p>
      </dgm:t>
    </dgm:pt>
    <dgm:pt modelId="{B41EB881-8B9F-44AC-A75B-6644ABEF0FDF}" type="sibTrans" cxnId="{E061E79F-94FA-4167-95F7-07AAEF9BE6EB}">
      <dgm:prSet/>
      <dgm:spPr/>
      <dgm:t>
        <a:bodyPr/>
        <a:lstStyle/>
        <a:p>
          <a:endParaRPr lang="pl-PL"/>
        </a:p>
      </dgm:t>
    </dgm:pt>
    <dgm:pt modelId="{780FF69D-3621-4E08-A7EF-072E69B7F69E}">
      <dgm:prSet phldrT="[Teks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pl-PL" dirty="0" smtClean="0">
              <a:solidFill>
                <a:srgbClr val="FFFF00"/>
              </a:solidFill>
              <a:latin typeface="+mn-lt"/>
              <a:cs typeface="+mn-cs"/>
            </a:rPr>
            <a:t>1 159 474,79 PLN</a:t>
          </a:r>
          <a:endParaRPr lang="pl-PL" dirty="0">
            <a:solidFill>
              <a:srgbClr val="FFFF00"/>
            </a:solidFill>
          </a:endParaRPr>
        </a:p>
      </dgm:t>
    </dgm:pt>
    <dgm:pt modelId="{AC579890-4BF5-42EB-A9CD-D9F61751FD21}" type="parTrans" cxnId="{6DF5005C-C444-4998-A029-0C27D8F87FD0}">
      <dgm:prSet/>
      <dgm:spPr/>
      <dgm:t>
        <a:bodyPr/>
        <a:lstStyle/>
        <a:p>
          <a:endParaRPr lang="pl-PL"/>
        </a:p>
      </dgm:t>
    </dgm:pt>
    <dgm:pt modelId="{DFB30FF9-C1ED-4829-8927-3F18E081439E}" type="sibTrans" cxnId="{6DF5005C-C444-4998-A029-0C27D8F87FD0}">
      <dgm:prSet/>
      <dgm:spPr/>
      <dgm:t>
        <a:bodyPr/>
        <a:lstStyle/>
        <a:p>
          <a:endParaRPr lang="pl-PL"/>
        </a:p>
      </dgm:t>
    </dgm:pt>
    <dgm:pt modelId="{6B6A50A9-C44F-49E2-B9DD-C3379849D634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rgbClr val="FFFF99"/>
              </a:solidFill>
            </a:rPr>
            <a:t>Miejsce realizacji</a:t>
          </a:r>
          <a:endParaRPr lang="pl-PL" dirty="0">
            <a:solidFill>
              <a:srgbClr val="FFFF99"/>
            </a:solidFill>
          </a:endParaRPr>
        </a:p>
      </dgm:t>
    </dgm:pt>
    <dgm:pt modelId="{51E649AD-B2EC-4E16-B944-90A36E364CEA}" type="parTrans" cxnId="{80842E25-491D-4EA1-AB08-45B539E25E7E}">
      <dgm:prSet/>
      <dgm:spPr/>
      <dgm:t>
        <a:bodyPr/>
        <a:lstStyle/>
        <a:p>
          <a:endParaRPr lang="pl-PL"/>
        </a:p>
      </dgm:t>
    </dgm:pt>
    <dgm:pt modelId="{DCFA7839-B48D-4A60-BEB3-CE162AB613F7}" type="sibTrans" cxnId="{80842E25-491D-4EA1-AB08-45B539E25E7E}">
      <dgm:prSet/>
      <dgm:spPr/>
      <dgm:t>
        <a:bodyPr/>
        <a:lstStyle/>
        <a:p>
          <a:endParaRPr lang="pl-PL"/>
        </a:p>
      </dgm:t>
    </dgm:pt>
    <dgm:pt modelId="{E6197B4B-C702-4DF4-828B-7E07EF2646D7}">
      <dgm:prSet phldrT="[Teks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pl-PL" dirty="0" smtClean="0">
              <a:solidFill>
                <a:srgbClr val="FFFF00"/>
              </a:solidFill>
              <a:latin typeface="+mn-lt"/>
              <a:cs typeface="+mn-cs"/>
            </a:rPr>
            <a:t>Szpital Psychiatryczny;  ul. Marii Skłodowskiej-Curie, 27/29, Toruń</a:t>
          </a:r>
          <a:endParaRPr lang="pl-PL" dirty="0">
            <a:solidFill>
              <a:srgbClr val="FFFF00"/>
            </a:solidFill>
          </a:endParaRPr>
        </a:p>
      </dgm:t>
    </dgm:pt>
    <dgm:pt modelId="{EF4D7DB4-BF49-4160-B713-AD3873CE77A3}" type="parTrans" cxnId="{A816809C-5ABF-4131-84F7-AFD02EF666F1}">
      <dgm:prSet/>
      <dgm:spPr/>
      <dgm:t>
        <a:bodyPr/>
        <a:lstStyle/>
        <a:p>
          <a:endParaRPr lang="pl-PL"/>
        </a:p>
      </dgm:t>
    </dgm:pt>
    <dgm:pt modelId="{8B2EF661-61A4-4666-A1B6-EE3896E7E414}" type="sibTrans" cxnId="{A816809C-5ABF-4131-84F7-AFD02EF666F1}">
      <dgm:prSet/>
      <dgm:spPr/>
      <dgm:t>
        <a:bodyPr/>
        <a:lstStyle/>
        <a:p>
          <a:endParaRPr lang="pl-PL"/>
        </a:p>
      </dgm:t>
    </dgm:pt>
    <dgm:pt modelId="{3410ACD2-B80A-400E-8918-C7CCE3B2701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rgbClr val="FFFF99"/>
              </a:solidFill>
            </a:rPr>
            <a:t>Obszar realizacji</a:t>
          </a:r>
          <a:endParaRPr lang="pl-PL" dirty="0">
            <a:solidFill>
              <a:srgbClr val="FFFF99"/>
            </a:solidFill>
          </a:endParaRPr>
        </a:p>
      </dgm:t>
    </dgm:pt>
    <dgm:pt modelId="{24417643-42A8-4EF8-8CCB-395CBD2628B1}" type="parTrans" cxnId="{F5CD16B7-B78D-47FB-A576-83E5077B6C15}">
      <dgm:prSet/>
      <dgm:spPr/>
      <dgm:t>
        <a:bodyPr/>
        <a:lstStyle/>
        <a:p>
          <a:endParaRPr lang="pl-PL"/>
        </a:p>
      </dgm:t>
    </dgm:pt>
    <dgm:pt modelId="{85201FD7-535A-4CA7-812E-193E918B82B0}" type="sibTrans" cxnId="{F5CD16B7-B78D-47FB-A576-83E5077B6C15}">
      <dgm:prSet/>
      <dgm:spPr/>
      <dgm:t>
        <a:bodyPr/>
        <a:lstStyle/>
        <a:p>
          <a:endParaRPr lang="pl-PL"/>
        </a:p>
      </dgm:t>
    </dgm:pt>
    <dgm:pt modelId="{468432D9-9FEB-4783-9141-A1816DE821E0}" type="pres">
      <dgm:prSet presAssocID="{CC050036-1151-4DF8-9A06-B7670D4D5F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2ABA69E-7D7A-4215-91E0-623C2FC418DC}" type="pres">
      <dgm:prSet presAssocID="{6D6B8549-5EA0-4FD1-AD33-E0D6274BE95A}" presName="linNode" presStyleCnt="0"/>
      <dgm:spPr/>
    </dgm:pt>
    <dgm:pt modelId="{3B8332D0-5B66-43D7-8705-411CFB475DAD}" type="pres">
      <dgm:prSet presAssocID="{6D6B8549-5EA0-4FD1-AD33-E0D6274BE95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DAC27E-A94D-45C6-9D62-351A8FF0EB4B}" type="pres">
      <dgm:prSet presAssocID="{6D6B8549-5EA0-4FD1-AD33-E0D6274BE95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A871CD-92C5-4A7D-9B0D-6273C75359C7}" type="pres">
      <dgm:prSet presAssocID="{877A31BF-9B83-483C-8357-9E2C479D9286}" presName="sp" presStyleCnt="0"/>
      <dgm:spPr/>
    </dgm:pt>
    <dgm:pt modelId="{409E076A-BF78-43EB-BBFA-386B8BA3A93E}" type="pres">
      <dgm:prSet presAssocID="{DB804B83-C728-4D81-97A6-5E27D46B19B9}" presName="linNode" presStyleCnt="0"/>
      <dgm:spPr/>
    </dgm:pt>
    <dgm:pt modelId="{7DA36991-3637-45D2-A0CC-37E3246D2B35}" type="pres">
      <dgm:prSet presAssocID="{DB804B83-C728-4D81-97A6-5E27D46B19B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77B42C-9391-494E-BCA7-F33EF042842C}" type="pres">
      <dgm:prSet presAssocID="{DB804B83-C728-4D81-97A6-5E27D46B19B9}" presName="descendantText" presStyleLbl="alignAccFollowNode1" presStyleIdx="1" presStyleCnt="3" custLinFactNeighborX="1804" custLinFactNeighborY="17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55789E-F40C-490E-AF52-3BC8F879A89E}" type="pres">
      <dgm:prSet presAssocID="{B41EB881-8B9F-44AC-A75B-6644ABEF0FDF}" presName="sp" presStyleCnt="0"/>
      <dgm:spPr/>
    </dgm:pt>
    <dgm:pt modelId="{D30020DD-F53A-491C-84ED-B9819CF968FE}" type="pres">
      <dgm:prSet presAssocID="{6B6A50A9-C44F-49E2-B9DD-C3379849D634}" presName="linNode" presStyleCnt="0"/>
      <dgm:spPr/>
    </dgm:pt>
    <dgm:pt modelId="{52FA7775-3318-4356-9BD4-7E8FD4498380}" type="pres">
      <dgm:prSet presAssocID="{6B6A50A9-C44F-49E2-B9DD-C3379849D63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3F3B9D-AC4D-4316-B137-1D993B9A61D9}" type="pres">
      <dgm:prSet presAssocID="{6B6A50A9-C44F-49E2-B9DD-C3379849D6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87F37F-8225-4E0F-84EB-3D7BEBF36765}" type="pres">
      <dgm:prSet presAssocID="{DCFA7839-B48D-4A60-BEB3-CE162AB613F7}" presName="sp" presStyleCnt="0"/>
      <dgm:spPr/>
    </dgm:pt>
    <dgm:pt modelId="{6F6A70EB-7AA8-49AE-8F4D-A5249A9D70A3}" type="pres">
      <dgm:prSet presAssocID="{3410ACD2-B80A-400E-8918-C7CCE3B27014}" presName="linNode" presStyleCnt="0"/>
      <dgm:spPr/>
    </dgm:pt>
    <dgm:pt modelId="{57BD0935-E939-4BFF-8252-2C4AC702B528}" type="pres">
      <dgm:prSet presAssocID="{3410ACD2-B80A-400E-8918-C7CCE3B2701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0842E25-491D-4EA1-AB08-45B539E25E7E}" srcId="{CC050036-1151-4DF8-9A06-B7670D4D5FF0}" destId="{6B6A50A9-C44F-49E2-B9DD-C3379849D634}" srcOrd="2" destOrd="0" parTransId="{51E649AD-B2EC-4E16-B944-90A36E364CEA}" sibTransId="{DCFA7839-B48D-4A60-BEB3-CE162AB613F7}"/>
    <dgm:cxn modelId="{66D69954-8EFB-4135-846A-7E65B4409FE2}" type="presOf" srcId="{3410ACD2-B80A-400E-8918-C7CCE3B27014}" destId="{57BD0935-E939-4BFF-8252-2C4AC702B528}" srcOrd="0" destOrd="0" presId="urn:microsoft.com/office/officeart/2005/8/layout/vList5"/>
    <dgm:cxn modelId="{5313A108-9D41-47AC-9C0E-7E74FEBB31AB}" srcId="{6D6B8549-5EA0-4FD1-AD33-E0D6274BE95A}" destId="{0F6C4B76-3BCF-4CD0-A4F9-2D8DFCE3E014}" srcOrd="1" destOrd="0" parTransId="{8EAECF65-BF4D-4B3C-8FEF-98F142E79324}" sibTransId="{120FD9F7-27BE-4D13-BBC4-95213CE3936C}"/>
    <dgm:cxn modelId="{E061E79F-94FA-4167-95F7-07AAEF9BE6EB}" srcId="{CC050036-1151-4DF8-9A06-B7670D4D5FF0}" destId="{DB804B83-C728-4D81-97A6-5E27D46B19B9}" srcOrd="1" destOrd="0" parTransId="{E0754A07-6238-4513-884A-07D39F8122ED}" sibTransId="{B41EB881-8B9F-44AC-A75B-6644ABEF0FDF}"/>
    <dgm:cxn modelId="{A816809C-5ABF-4131-84F7-AFD02EF666F1}" srcId="{6B6A50A9-C44F-49E2-B9DD-C3379849D634}" destId="{E6197B4B-C702-4DF4-828B-7E07EF2646D7}" srcOrd="0" destOrd="0" parTransId="{EF4D7DB4-BF49-4160-B713-AD3873CE77A3}" sibTransId="{8B2EF661-61A4-4666-A1B6-EE3896E7E414}"/>
    <dgm:cxn modelId="{0BE72872-5F3D-48D3-AF42-0DA2D9A579CB}" srcId="{CC050036-1151-4DF8-9A06-B7670D4D5FF0}" destId="{6D6B8549-5EA0-4FD1-AD33-E0D6274BE95A}" srcOrd="0" destOrd="0" parTransId="{AE49D74D-4F87-4745-81FC-7604C90B3440}" sibTransId="{877A31BF-9B83-483C-8357-9E2C479D9286}"/>
    <dgm:cxn modelId="{6DF5005C-C444-4998-A029-0C27D8F87FD0}" srcId="{DB804B83-C728-4D81-97A6-5E27D46B19B9}" destId="{780FF69D-3621-4E08-A7EF-072E69B7F69E}" srcOrd="0" destOrd="0" parTransId="{AC579890-4BF5-42EB-A9CD-D9F61751FD21}" sibTransId="{DFB30FF9-C1ED-4829-8927-3F18E081439E}"/>
    <dgm:cxn modelId="{90AD038E-E8D9-42C7-8098-9BDA205CE2D0}" type="presOf" srcId="{6B6A50A9-C44F-49E2-B9DD-C3379849D634}" destId="{52FA7775-3318-4356-9BD4-7E8FD4498380}" srcOrd="0" destOrd="0" presId="urn:microsoft.com/office/officeart/2005/8/layout/vList5"/>
    <dgm:cxn modelId="{9B1809FD-215C-4BCA-9414-7FC87981DA55}" type="presOf" srcId="{0F6C4B76-3BCF-4CD0-A4F9-2D8DFCE3E014}" destId="{8FDAC27E-A94D-45C6-9D62-351A8FF0EB4B}" srcOrd="0" destOrd="1" presId="urn:microsoft.com/office/officeart/2005/8/layout/vList5"/>
    <dgm:cxn modelId="{D53B239D-8262-46B4-BBFD-733BAB908463}" srcId="{6D6B8549-5EA0-4FD1-AD33-E0D6274BE95A}" destId="{E33E2ABD-88E7-40C0-A712-73D7C1BA8FAF}" srcOrd="0" destOrd="0" parTransId="{CA0C1625-CBB1-460B-82BC-AFE753982E40}" sibTransId="{2B0C2069-D2A7-4E06-8124-3F0587A98E17}"/>
    <dgm:cxn modelId="{F5CD16B7-B78D-47FB-A576-83E5077B6C15}" srcId="{CC050036-1151-4DF8-9A06-B7670D4D5FF0}" destId="{3410ACD2-B80A-400E-8918-C7CCE3B27014}" srcOrd="3" destOrd="0" parTransId="{24417643-42A8-4EF8-8CCB-395CBD2628B1}" sibTransId="{85201FD7-535A-4CA7-812E-193E918B82B0}"/>
    <dgm:cxn modelId="{CE72A520-C477-4071-9886-7746EC0EF93B}" type="presOf" srcId="{CC050036-1151-4DF8-9A06-B7670D4D5FF0}" destId="{468432D9-9FEB-4783-9141-A1816DE821E0}" srcOrd="0" destOrd="0" presId="urn:microsoft.com/office/officeart/2005/8/layout/vList5"/>
    <dgm:cxn modelId="{11140122-09BB-443C-A027-7E771A8B353A}" type="presOf" srcId="{6D6B8549-5EA0-4FD1-AD33-E0D6274BE95A}" destId="{3B8332D0-5B66-43D7-8705-411CFB475DAD}" srcOrd="0" destOrd="0" presId="urn:microsoft.com/office/officeart/2005/8/layout/vList5"/>
    <dgm:cxn modelId="{C21A44EF-D9A0-4E0D-8CF9-5FEA5CBABA7F}" type="presOf" srcId="{780FF69D-3621-4E08-A7EF-072E69B7F69E}" destId="{0377B42C-9391-494E-BCA7-F33EF042842C}" srcOrd="0" destOrd="0" presId="urn:microsoft.com/office/officeart/2005/8/layout/vList5"/>
    <dgm:cxn modelId="{5455F852-0737-40E9-9B40-46F18BECF179}" type="presOf" srcId="{E33E2ABD-88E7-40C0-A712-73D7C1BA8FAF}" destId="{8FDAC27E-A94D-45C6-9D62-351A8FF0EB4B}" srcOrd="0" destOrd="0" presId="urn:microsoft.com/office/officeart/2005/8/layout/vList5"/>
    <dgm:cxn modelId="{B95124AA-4266-43AA-9DB5-F7E4B610B1CE}" type="presOf" srcId="{DB804B83-C728-4D81-97A6-5E27D46B19B9}" destId="{7DA36991-3637-45D2-A0CC-37E3246D2B35}" srcOrd="0" destOrd="0" presId="urn:microsoft.com/office/officeart/2005/8/layout/vList5"/>
    <dgm:cxn modelId="{BB31532C-9402-4B1B-9AB3-E2CEB34453BA}" type="presOf" srcId="{E6197B4B-C702-4DF4-828B-7E07EF2646D7}" destId="{263F3B9D-AC4D-4316-B137-1D993B9A61D9}" srcOrd="0" destOrd="0" presId="urn:microsoft.com/office/officeart/2005/8/layout/vList5"/>
    <dgm:cxn modelId="{65B26C46-AE4B-4E50-AF28-19D5529B34B8}" type="presParOf" srcId="{468432D9-9FEB-4783-9141-A1816DE821E0}" destId="{B2ABA69E-7D7A-4215-91E0-623C2FC418DC}" srcOrd="0" destOrd="0" presId="urn:microsoft.com/office/officeart/2005/8/layout/vList5"/>
    <dgm:cxn modelId="{CA523607-B1BB-4071-8583-C5E5DE189AE8}" type="presParOf" srcId="{B2ABA69E-7D7A-4215-91E0-623C2FC418DC}" destId="{3B8332D0-5B66-43D7-8705-411CFB475DAD}" srcOrd="0" destOrd="0" presId="urn:microsoft.com/office/officeart/2005/8/layout/vList5"/>
    <dgm:cxn modelId="{30CE6463-074C-4938-913A-6D2AF0AE2898}" type="presParOf" srcId="{B2ABA69E-7D7A-4215-91E0-623C2FC418DC}" destId="{8FDAC27E-A94D-45C6-9D62-351A8FF0EB4B}" srcOrd="1" destOrd="0" presId="urn:microsoft.com/office/officeart/2005/8/layout/vList5"/>
    <dgm:cxn modelId="{421C97CA-A584-4787-93BA-C580C7A7D6CD}" type="presParOf" srcId="{468432D9-9FEB-4783-9141-A1816DE821E0}" destId="{FFA871CD-92C5-4A7D-9B0D-6273C75359C7}" srcOrd="1" destOrd="0" presId="urn:microsoft.com/office/officeart/2005/8/layout/vList5"/>
    <dgm:cxn modelId="{3584506C-E565-49C7-AC06-3AE328E475B4}" type="presParOf" srcId="{468432D9-9FEB-4783-9141-A1816DE821E0}" destId="{409E076A-BF78-43EB-BBFA-386B8BA3A93E}" srcOrd="2" destOrd="0" presId="urn:microsoft.com/office/officeart/2005/8/layout/vList5"/>
    <dgm:cxn modelId="{BA420D53-EA11-44D9-89F3-19EA77121329}" type="presParOf" srcId="{409E076A-BF78-43EB-BBFA-386B8BA3A93E}" destId="{7DA36991-3637-45D2-A0CC-37E3246D2B35}" srcOrd="0" destOrd="0" presId="urn:microsoft.com/office/officeart/2005/8/layout/vList5"/>
    <dgm:cxn modelId="{E22BF20A-8767-4910-934B-A3BC980FDBF3}" type="presParOf" srcId="{409E076A-BF78-43EB-BBFA-386B8BA3A93E}" destId="{0377B42C-9391-494E-BCA7-F33EF042842C}" srcOrd="1" destOrd="0" presId="urn:microsoft.com/office/officeart/2005/8/layout/vList5"/>
    <dgm:cxn modelId="{C704809B-7ED6-431B-8049-22E0F4263488}" type="presParOf" srcId="{468432D9-9FEB-4783-9141-A1816DE821E0}" destId="{F355789E-F40C-490E-AF52-3BC8F879A89E}" srcOrd="3" destOrd="0" presId="urn:microsoft.com/office/officeart/2005/8/layout/vList5"/>
    <dgm:cxn modelId="{D4E6DE64-EA75-4281-9388-DB7F411C8F02}" type="presParOf" srcId="{468432D9-9FEB-4783-9141-A1816DE821E0}" destId="{D30020DD-F53A-491C-84ED-B9819CF968FE}" srcOrd="4" destOrd="0" presId="urn:microsoft.com/office/officeart/2005/8/layout/vList5"/>
    <dgm:cxn modelId="{08CEABFB-EE0D-4A8E-BA96-9F6D0C79EB98}" type="presParOf" srcId="{D30020DD-F53A-491C-84ED-B9819CF968FE}" destId="{52FA7775-3318-4356-9BD4-7E8FD4498380}" srcOrd="0" destOrd="0" presId="urn:microsoft.com/office/officeart/2005/8/layout/vList5"/>
    <dgm:cxn modelId="{5C549F2B-7FD3-4E03-A469-D342AFDACD5B}" type="presParOf" srcId="{D30020DD-F53A-491C-84ED-B9819CF968FE}" destId="{263F3B9D-AC4D-4316-B137-1D993B9A61D9}" srcOrd="1" destOrd="0" presId="urn:microsoft.com/office/officeart/2005/8/layout/vList5"/>
    <dgm:cxn modelId="{9C5306C2-EDB3-42DB-AD5D-04DBB8E7C206}" type="presParOf" srcId="{468432D9-9FEB-4783-9141-A1816DE821E0}" destId="{6387F37F-8225-4E0F-84EB-3D7BEBF36765}" srcOrd="5" destOrd="0" presId="urn:microsoft.com/office/officeart/2005/8/layout/vList5"/>
    <dgm:cxn modelId="{41C38D29-1CD0-4EC2-9138-574185CBA386}" type="presParOf" srcId="{468432D9-9FEB-4783-9141-A1816DE821E0}" destId="{6F6A70EB-7AA8-49AE-8F4D-A5249A9D70A3}" srcOrd="6" destOrd="0" presId="urn:microsoft.com/office/officeart/2005/8/layout/vList5"/>
    <dgm:cxn modelId="{375F2FF7-49BD-455D-8DDB-181CB84FD975}" type="presParOf" srcId="{6F6A70EB-7AA8-49AE-8F4D-A5249A9D70A3}" destId="{57BD0935-E939-4BFF-8252-2C4AC702B528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5F8B82-87BA-4648-B38A-B78563C8BAB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577CC1-35DF-4CC7-B101-0701CF20CB40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3400" dirty="0" smtClean="0">
              <a:solidFill>
                <a:srgbClr val="FFFF99"/>
              </a:solidFill>
            </a:rPr>
            <a:t>Najbardziej przydatne formy wsparcia</a:t>
          </a:r>
          <a:endParaRPr lang="pl-PL" sz="3400" dirty="0">
            <a:solidFill>
              <a:srgbClr val="FFFF99"/>
            </a:solidFill>
          </a:endParaRPr>
        </a:p>
      </dgm:t>
    </dgm:pt>
    <dgm:pt modelId="{9B47BEFF-5230-4F9F-93D4-A3CF84FE8EA9}" type="parTrans" cxnId="{E196BD7B-FF08-461F-8204-5AE1A4E285BE}">
      <dgm:prSet/>
      <dgm:spPr/>
      <dgm:t>
        <a:bodyPr/>
        <a:lstStyle/>
        <a:p>
          <a:endParaRPr lang="pl-PL"/>
        </a:p>
      </dgm:t>
    </dgm:pt>
    <dgm:pt modelId="{4EC84B09-4971-493C-87A8-35D3D0E36F89}" type="sibTrans" cxnId="{E196BD7B-FF08-461F-8204-5AE1A4E285BE}">
      <dgm:prSet/>
      <dgm:spPr/>
      <dgm:t>
        <a:bodyPr/>
        <a:lstStyle/>
        <a:p>
          <a:endParaRPr lang="pl-PL"/>
        </a:p>
      </dgm:t>
    </dgm:pt>
    <dgm:pt modelId="{B566D3DB-A8A5-49F0-9920-792A3D332FE9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3400" dirty="0" err="1" smtClean="0">
              <a:solidFill>
                <a:srgbClr val="FFFF99"/>
              </a:solidFill>
            </a:rPr>
            <a:t>Coaching</a:t>
          </a:r>
          <a:endParaRPr lang="pl-PL" sz="3400" dirty="0">
            <a:solidFill>
              <a:srgbClr val="FFFF99"/>
            </a:solidFill>
          </a:endParaRPr>
        </a:p>
      </dgm:t>
    </dgm:pt>
    <dgm:pt modelId="{A1C04220-DAEC-419A-9EA9-22124A62AB6E}" type="parTrans" cxnId="{D0E60C44-577A-4BEF-9916-8460A7E5AA02}">
      <dgm:prSet/>
      <dgm:spPr/>
      <dgm:t>
        <a:bodyPr/>
        <a:lstStyle/>
        <a:p>
          <a:endParaRPr lang="pl-PL"/>
        </a:p>
      </dgm:t>
    </dgm:pt>
    <dgm:pt modelId="{0AD36B85-6F3C-4DEB-B770-64D64C4DFDC1}" type="sibTrans" cxnId="{D0E60C44-577A-4BEF-9916-8460A7E5AA02}">
      <dgm:prSet/>
      <dgm:spPr/>
      <dgm:t>
        <a:bodyPr/>
        <a:lstStyle/>
        <a:p>
          <a:endParaRPr lang="pl-PL"/>
        </a:p>
      </dgm:t>
    </dgm:pt>
    <dgm:pt modelId="{3B9CF589-FDC8-46B6-BA40-70B0454AD3DF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3200" dirty="0" smtClean="0">
              <a:solidFill>
                <a:srgbClr val="FFFF99"/>
              </a:solidFill>
            </a:rPr>
            <a:t>Staż</a:t>
          </a:r>
          <a:r>
            <a:rPr lang="pl-PL" sz="3400" dirty="0" smtClean="0">
              <a:solidFill>
                <a:srgbClr val="FFFF99"/>
              </a:solidFill>
            </a:rPr>
            <a:t> zawodowy</a:t>
          </a:r>
          <a:endParaRPr lang="pl-PL" sz="3400" dirty="0">
            <a:solidFill>
              <a:srgbClr val="FFFF99"/>
            </a:solidFill>
          </a:endParaRPr>
        </a:p>
      </dgm:t>
    </dgm:pt>
    <dgm:pt modelId="{40ABF728-B0E6-4A79-B152-95CFF32E9032}" type="parTrans" cxnId="{3C75ED0C-1265-4096-BA89-7D1E1B24AFBB}">
      <dgm:prSet/>
      <dgm:spPr/>
      <dgm:t>
        <a:bodyPr/>
        <a:lstStyle/>
        <a:p>
          <a:endParaRPr lang="pl-PL"/>
        </a:p>
      </dgm:t>
    </dgm:pt>
    <dgm:pt modelId="{9591C891-3232-4665-A3E7-612694F1F3A1}" type="sibTrans" cxnId="{3C75ED0C-1265-4096-BA89-7D1E1B24AFBB}">
      <dgm:prSet/>
      <dgm:spPr/>
      <dgm:t>
        <a:bodyPr/>
        <a:lstStyle/>
        <a:p>
          <a:endParaRPr lang="pl-PL"/>
        </a:p>
      </dgm:t>
    </dgm:pt>
    <dgm:pt modelId="{DA93DB0F-52B3-45AA-A74F-3C70757CF42B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rgbClr val="FFFF99"/>
              </a:solidFill>
            </a:rPr>
            <a:t>Wyjazd integracyjno-terapeutyczny</a:t>
          </a:r>
          <a:endParaRPr lang="pl-PL" dirty="0">
            <a:solidFill>
              <a:srgbClr val="FFFF99"/>
            </a:solidFill>
          </a:endParaRPr>
        </a:p>
      </dgm:t>
    </dgm:pt>
    <dgm:pt modelId="{A564E97B-989D-4DBB-AFC3-8A6B2C323DA5}" type="parTrans" cxnId="{288D6304-3A17-4E9F-86A7-D7FF6650CCA7}">
      <dgm:prSet/>
      <dgm:spPr/>
      <dgm:t>
        <a:bodyPr/>
        <a:lstStyle/>
        <a:p>
          <a:endParaRPr lang="pl-PL"/>
        </a:p>
      </dgm:t>
    </dgm:pt>
    <dgm:pt modelId="{1A0AD0D6-6EBE-4354-B303-7159CAA41D8C}" type="sibTrans" cxnId="{288D6304-3A17-4E9F-86A7-D7FF6650CCA7}">
      <dgm:prSet/>
      <dgm:spPr/>
      <dgm:t>
        <a:bodyPr/>
        <a:lstStyle/>
        <a:p>
          <a:endParaRPr lang="pl-PL"/>
        </a:p>
      </dgm:t>
    </dgm:pt>
    <dgm:pt modelId="{3B6CE1CB-DDA7-437E-B198-11D3E166A2C5}" type="pres">
      <dgm:prSet presAssocID="{735F8B82-87BA-4648-B38A-B78563C8BA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05CB982-6FEB-4D1D-8EA5-FC2189D38129}" type="pres">
      <dgm:prSet presAssocID="{52577CC1-35DF-4CC7-B101-0701CF20CB40}" presName="hierRoot1" presStyleCnt="0">
        <dgm:presLayoutVars>
          <dgm:hierBranch val="init"/>
        </dgm:presLayoutVars>
      </dgm:prSet>
      <dgm:spPr/>
    </dgm:pt>
    <dgm:pt modelId="{1A7F9C60-CD78-47DC-AD22-9DBF15699FDE}" type="pres">
      <dgm:prSet presAssocID="{52577CC1-35DF-4CC7-B101-0701CF20CB40}" presName="rootComposite1" presStyleCnt="0"/>
      <dgm:spPr/>
    </dgm:pt>
    <dgm:pt modelId="{D1F1255C-9FD1-4D28-8549-6022803FC109}" type="pres">
      <dgm:prSet presAssocID="{52577CC1-35DF-4CC7-B101-0701CF20CB40}" presName="rootText1" presStyleLbl="node0" presStyleIdx="0" presStyleCnt="1" custScaleX="21378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DDD0DB9-8C5D-40EE-BF08-AB7BBAA24CA6}" type="pres">
      <dgm:prSet presAssocID="{52577CC1-35DF-4CC7-B101-0701CF20CB40}" presName="rootConnector1" presStyleLbl="node1" presStyleIdx="0" presStyleCnt="0"/>
      <dgm:spPr/>
      <dgm:t>
        <a:bodyPr/>
        <a:lstStyle/>
        <a:p>
          <a:endParaRPr lang="pl-PL"/>
        </a:p>
      </dgm:t>
    </dgm:pt>
    <dgm:pt modelId="{B26577DA-7B17-4B94-9631-3F3984CE7A6A}" type="pres">
      <dgm:prSet presAssocID="{52577CC1-35DF-4CC7-B101-0701CF20CB40}" presName="hierChild2" presStyleCnt="0"/>
      <dgm:spPr/>
    </dgm:pt>
    <dgm:pt modelId="{D923452B-BB07-44A3-99BA-21A7A3FE565B}" type="pres">
      <dgm:prSet presAssocID="{A1C04220-DAEC-419A-9EA9-22124A62AB6E}" presName="Name37" presStyleLbl="parChTrans1D2" presStyleIdx="0" presStyleCnt="3"/>
      <dgm:spPr/>
      <dgm:t>
        <a:bodyPr/>
        <a:lstStyle/>
        <a:p>
          <a:endParaRPr lang="pl-PL"/>
        </a:p>
      </dgm:t>
    </dgm:pt>
    <dgm:pt modelId="{7424B853-BDE7-476E-86F6-2D78F4F1D151}" type="pres">
      <dgm:prSet presAssocID="{B566D3DB-A8A5-49F0-9920-792A3D332FE9}" presName="hierRoot2" presStyleCnt="0">
        <dgm:presLayoutVars>
          <dgm:hierBranch val="init"/>
        </dgm:presLayoutVars>
      </dgm:prSet>
      <dgm:spPr/>
    </dgm:pt>
    <dgm:pt modelId="{CD4AA5C5-7031-4D58-9958-0A29A3506C41}" type="pres">
      <dgm:prSet presAssocID="{B566D3DB-A8A5-49F0-9920-792A3D332FE9}" presName="rootComposite" presStyleCnt="0"/>
      <dgm:spPr/>
    </dgm:pt>
    <dgm:pt modelId="{4CBC68AE-BF7E-406F-8617-4F4CA2AD6F7B}" type="pres">
      <dgm:prSet presAssocID="{B566D3DB-A8A5-49F0-9920-792A3D332FE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205FAA4-AF63-4EA0-96A1-F67AECEB01C6}" type="pres">
      <dgm:prSet presAssocID="{B566D3DB-A8A5-49F0-9920-792A3D332FE9}" presName="rootConnector" presStyleLbl="node2" presStyleIdx="0" presStyleCnt="3"/>
      <dgm:spPr/>
      <dgm:t>
        <a:bodyPr/>
        <a:lstStyle/>
        <a:p>
          <a:endParaRPr lang="pl-PL"/>
        </a:p>
      </dgm:t>
    </dgm:pt>
    <dgm:pt modelId="{E75A7647-EACF-48B8-B115-FB4857FA30A4}" type="pres">
      <dgm:prSet presAssocID="{B566D3DB-A8A5-49F0-9920-792A3D332FE9}" presName="hierChild4" presStyleCnt="0"/>
      <dgm:spPr/>
    </dgm:pt>
    <dgm:pt modelId="{9D7719A3-321A-489C-93FA-9056D4FC1118}" type="pres">
      <dgm:prSet presAssocID="{B566D3DB-A8A5-49F0-9920-792A3D332FE9}" presName="hierChild5" presStyleCnt="0"/>
      <dgm:spPr/>
    </dgm:pt>
    <dgm:pt modelId="{5A5B9302-8AB5-4A75-AA4D-04DF4B87DA13}" type="pres">
      <dgm:prSet presAssocID="{40ABF728-B0E6-4A79-B152-95CFF32E9032}" presName="Name37" presStyleLbl="parChTrans1D2" presStyleIdx="1" presStyleCnt="3"/>
      <dgm:spPr/>
      <dgm:t>
        <a:bodyPr/>
        <a:lstStyle/>
        <a:p>
          <a:endParaRPr lang="pl-PL"/>
        </a:p>
      </dgm:t>
    </dgm:pt>
    <dgm:pt modelId="{A0906621-535F-4D68-9CFE-E87E65F9769C}" type="pres">
      <dgm:prSet presAssocID="{3B9CF589-FDC8-46B6-BA40-70B0454AD3DF}" presName="hierRoot2" presStyleCnt="0">
        <dgm:presLayoutVars>
          <dgm:hierBranch val="init"/>
        </dgm:presLayoutVars>
      </dgm:prSet>
      <dgm:spPr/>
    </dgm:pt>
    <dgm:pt modelId="{E16CB310-16E3-41D0-A813-5F278CEB1EB9}" type="pres">
      <dgm:prSet presAssocID="{3B9CF589-FDC8-46B6-BA40-70B0454AD3DF}" presName="rootComposite" presStyleCnt="0"/>
      <dgm:spPr/>
    </dgm:pt>
    <dgm:pt modelId="{50C6A44C-3889-44B4-B3E0-0338147738B3}" type="pres">
      <dgm:prSet presAssocID="{3B9CF589-FDC8-46B6-BA40-70B0454AD3D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F34A534-CD81-4858-8682-E01EF21F1984}" type="pres">
      <dgm:prSet presAssocID="{3B9CF589-FDC8-46B6-BA40-70B0454AD3DF}" presName="rootConnector" presStyleLbl="node2" presStyleIdx="1" presStyleCnt="3"/>
      <dgm:spPr/>
      <dgm:t>
        <a:bodyPr/>
        <a:lstStyle/>
        <a:p>
          <a:endParaRPr lang="pl-PL"/>
        </a:p>
      </dgm:t>
    </dgm:pt>
    <dgm:pt modelId="{3B45DB9E-E323-4F75-9505-69D446037DB3}" type="pres">
      <dgm:prSet presAssocID="{3B9CF589-FDC8-46B6-BA40-70B0454AD3DF}" presName="hierChild4" presStyleCnt="0"/>
      <dgm:spPr/>
    </dgm:pt>
    <dgm:pt modelId="{7C7A9F27-63CC-4EB1-A178-640497FFAF05}" type="pres">
      <dgm:prSet presAssocID="{3B9CF589-FDC8-46B6-BA40-70B0454AD3DF}" presName="hierChild5" presStyleCnt="0"/>
      <dgm:spPr/>
    </dgm:pt>
    <dgm:pt modelId="{97DD61A6-15F2-46E1-A9FF-F9DA0E4E9B9D}" type="pres">
      <dgm:prSet presAssocID="{A564E97B-989D-4DBB-AFC3-8A6B2C323DA5}" presName="Name37" presStyleLbl="parChTrans1D2" presStyleIdx="2" presStyleCnt="3"/>
      <dgm:spPr/>
      <dgm:t>
        <a:bodyPr/>
        <a:lstStyle/>
        <a:p>
          <a:endParaRPr lang="pl-PL"/>
        </a:p>
      </dgm:t>
    </dgm:pt>
    <dgm:pt modelId="{6243B568-1A15-4E62-84BF-F52E3464C119}" type="pres">
      <dgm:prSet presAssocID="{DA93DB0F-52B3-45AA-A74F-3C70757CF42B}" presName="hierRoot2" presStyleCnt="0">
        <dgm:presLayoutVars>
          <dgm:hierBranch val="init"/>
        </dgm:presLayoutVars>
      </dgm:prSet>
      <dgm:spPr/>
    </dgm:pt>
    <dgm:pt modelId="{B7CB9330-D30B-4F9F-A239-488D84A4ED55}" type="pres">
      <dgm:prSet presAssocID="{DA93DB0F-52B3-45AA-A74F-3C70757CF42B}" presName="rootComposite" presStyleCnt="0"/>
      <dgm:spPr/>
    </dgm:pt>
    <dgm:pt modelId="{F6FDED1D-C464-44B2-8757-3F712A71F2E1}" type="pres">
      <dgm:prSet presAssocID="{DA93DB0F-52B3-45AA-A74F-3C70757CF42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EADFCD5-9C90-4744-AB10-AF5617F4F21E}" type="pres">
      <dgm:prSet presAssocID="{DA93DB0F-52B3-45AA-A74F-3C70757CF42B}" presName="rootConnector" presStyleLbl="node2" presStyleIdx="2" presStyleCnt="3"/>
      <dgm:spPr/>
      <dgm:t>
        <a:bodyPr/>
        <a:lstStyle/>
        <a:p>
          <a:endParaRPr lang="pl-PL"/>
        </a:p>
      </dgm:t>
    </dgm:pt>
    <dgm:pt modelId="{AD1D2973-7BB3-4606-B746-B5CFDFEFD120}" type="pres">
      <dgm:prSet presAssocID="{DA93DB0F-52B3-45AA-A74F-3C70757CF42B}" presName="hierChild4" presStyleCnt="0"/>
      <dgm:spPr/>
    </dgm:pt>
    <dgm:pt modelId="{3394EBA5-FB25-4C21-95E2-773F1B478363}" type="pres">
      <dgm:prSet presAssocID="{DA93DB0F-52B3-45AA-A74F-3C70757CF42B}" presName="hierChild5" presStyleCnt="0"/>
      <dgm:spPr/>
    </dgm:pt>
    <dgm:pt modelId="{464A2645-F044-499D-818E-DDB644AAB62E}" type="pres">
      <dgm:prSet presAssocID="{52577CC1-35DF-4CC7-B101-0701CF20CB40}" presName="hierChild3" presStyleCnt="0"/>
      <dgm:spPr/>
    </dgm:pt>
  </dgm:ptLst>
  <dgm:cxnLst>
    <dgm:cxn modelId="{822478C4-0110-4C2F-9789-F5490B25D32A}" type="presOf" srcId="{40ABF728-B0E6-4A79-B152-95CFF32E9032}" destId="{5A5B9302-8AB5-4A75-AA4D-04DF4B87DA13}" srcOrd="0" destOrd="0" presId="urn:microsoft.com/office/officeart/2005/8/layout/orgChart1"/>
    <dgm:cxn modelId="{F4CAA48D-5444-419E-9E0B-C8905CCCC1EF}" type="presOf" srcId="{B566D3DB-A8A5-49F0-9920-792A3D332FE9}" destId="{4CBC68AE-BF7E-406F-8617-4F4CA2AD6F7B}" srcOrd="0" destOrd="0" presId="urn:microsoft.com/office/officeart/2005/8/layout/orgChart1"/>
    <dgm:cxn modelId="{03C9B4DC-F68B-4F72-8DE5-62F413C56A52}" type="presOf" srcId="{52577CC1-35DF-4CC7-B101-0701CF20CB40}" destId="{D1F1255C-9FD1-4D28-8549-6022803FC109}" srcOrd="0" destOrd="0" presId="urn:microsoft.com/office/officeart/2005/8/layout/orgChart1"/>
    <dgm:cxn modelId="{9758CBC0-9AF6-419D-AF80-1475E3001A38}" type="presOf" srcId="{A1C04220-DAEC-419A-9EA9-22124A62AB6E}" destId="{D923452B-BB07-44A3-99BA-21A7A3FE565B}" srcOrd="0" destOrd="0" presId="urn:microsoft.com/office/officeart/2005/8/layout/orgChart1"/>
    <dgm:cxn modelId="{96E1C6DD-C699-4830-8608-E4F0EEF2B869}" type="presOf" srcId="{3B9CF589-FDC8-46B6-BA40-70B0454AD3DF}" destId="{50C6A44C-3889-44B4-B3E0-0338147738B3}" srcOrd="0" destOrd="0" presId="urn:microsoft.com/office/officeart/2005/8/layout/orgChart1"/>
    <dgm:cxn modelId="{288D6304-3A17-4E9F-86A7-D7FF6650CCA7}" srcId="{52577CC1-35DF-4CC7-B101-0701CF20CB40}" destId="{DA93DB0F-52B3-45AA-A74F-3C70757CF42B}" srcOrd="2" destOrd="0" parTransId="{A564E97B-989D-4DBB-AFC3-8A6B2C323DA5}" sibTransId="{1A0AD0D6-6EBE-4354-B303-7159CAA41D8C}"/>
    <dgm:cxn modelId="{4A5D26ED-1828-43D1-9C4C-275D992C9B51}" type="presOf" srcId="{A564E97B-989D-4DBB-AFC3-8A6B2C323DA5}" destId="{97DD61A6-15F2-46E1-A9FF-F9DA0E4E9B9D}" srcOrd="0" destOrd="0" presId="urn:microsoft.com/office/officeart/2005/8/layout/orgChart1"/>
    <dgm:cxn modelId="{650E31AB-1EF7-4535-8866-21C1D9F902A4}" type="presOf" srcId="{3B9CF589-FDC8-46B6-BA40-70B0454AD3DF}" destId="{3F34A534-CD81-4858-8682-E01EF21F1984}" srcOrd="1" destOrd="0" presId="urn:microsoft.com/office/officeart/2005/8/layout/orgChart1"/>
    <dgm:cxn modelId="{3C75ED0C-1265-4096-BA89-7D1E1B24AFBB}" srcId="{52577CC1-35DF-4CC7-B101-0701CF20CB40}" destId="{3B9CF589-FDC8-46B6-BA40-70B0454AD3DF}" srcOrd="1" destOrd="0" parTransId="{40ABF728-B0E6-4A79-B152-95CFF32E9032}" sibTransId="{9591C891-3232-4665-A3E7-612694F1F3A1}"/>
    <dgm:cxn modelId="{EC861F5B-7142-4670-8EF5-0B47983564C8}" type="presOf" srcId="{DA93DB0F-52B3-45AA-A74F-3C70757CF42B}" destId="{FEADFCD5-9C90-4744-AB10-AF5617F4F21E}" srcOrd="1" destOrd="0" presId="urn:microsoft.com/office/officeart/2005/8/layout/orgChart1"/>
    <dgm:cxn modelId="{ADADCD5A-D04C-4CA0-9F06-1622434BCEA7}" type="presOf" srcId="{735F8B82-87BA-4648-B38A-B78563C8BAB5}" destId="{3B6CE1CB-DDA7-437E-B198-11D3E166A2C5}" srcOrd="0" destOrd="0" presId="urn:microsoft.com/office/officeart/2005/8/layout/orgChart1"/>
    <dgm:cxn modelId="{3AE5F010-AF64-46D2-9B00-A5CD4711A178}" type="presOf" srcId="{B566D3DB-A8A5-49F0-9920-792A3D332FE9}" destId="{C205FAA4-AF63-4EA0-96A1-F67AECEB01C6}" srcOrd="1" destOrd="0" presId="urn:microsoft.com/office/officeart/2005/8/layout/orgChart1"/>
    <dgm:cxn modelId="{E196BD7B-FF08-461F-8204-5AE1A4E285BE}" srcId="{735F8B82-87BA-4648-B38A-B78563C8BAB5}" destId="{52577CC1-35DF-4CC7-B101-0701CF20CB40}" srcOrd="0" destOrd="0" parTransId="{9B47BEFF-5230-4F9F-93D4-A3CF84FE8EA9}" sibTransId="{4EC84B09-4971-493C-87A8-35D3D0E36F89}"/>
    <dgm:cxn modelId="{91DC0FB0-4EDE-4E9C-8F52-99DC905EE2BA}" type="presOf" srcId="{DA93DB0F-52B3-45AA-A74F-3C70757CF42B}" destId="{F6FDED1D-C464-44B2-8757-3F712A71F2E1}" srcOrd="0" destOrd="0" presId="urn:microsoft.com/office/officeart/2005/8/layout/orgChart1"/>
    <dgm:cxn modelId="{65BC6573-7F9F-4CF3-BEC3-12BE42826805}" type="presOf" srcId="{52577CC1-35DF-4CC7-B101-0701CF20CB40}" destId="{CDDD0DB9-8C5D-40EE-BF08-AB7BBAA24CA6}" srcOrd="1" destOrd="0" presId="urn:microsoft.com/office/officeart/2005/8/layout/orgChart1"/>
    <dgm:cxn modelId="{D0E60C44-577A-4BEF-9916-8460A7E5AA02}" srcId="{52577CC1-35DF-4CC7-B101-0701CF20CB40}" destId="{B566D3DB-A8A5-49F0-9920-792A3D332FE9}" srcOrd="0" destOrd="0" parTransId="{A1C04220-DAEC-419A-9EA9-22124A62AB6E}" sibTransId="{0AD36B85-6F3C-4DEB-B770-64D64C4DFDC1}"/>
    <dgm:cxn modelId="{00915580-7084-4E96-BA45-575B1710CF9A}" type="presParOf" srcId="{3B6CE1CB-DDA7-437E-B198-11D3E166A2C5}" destId="{F05CB982-6FEB-4D1D-8EA5-FC2189D38129}" srcOrd="0" destOrd="0" presId="urn:microsoft.com/office/officeart/2005/8/layout/orgChart1"/>
    <dgm:cxn modelId="{EBC61524-26C9-4FC6-946F-B84FE03819DF}" type="presParOf" srcId="{F05CB982-6FEB-4D1D-8EA5-FC2189D38129}" destId="{1A7F9C60-CD78-47DC-AD22-9DBF15699FDE}" srcOrd="0" destOrd="0" presId="urn:microsoft.com/office/officeart/2005/8/layout/orgChart1"/>
    <dgm:cxn modelId="{E9CC9AC7-FE6C-4FBD-A90D-0049C1A1FDEB}" type="presParOf" srcId="{1A7F9C60-CD78-47DC-AD22-9DBF15699FDE}" destId="{D1F1255C-9FD1-4D28-8549-6022803FC109}" srcOrd="0" destOrd="0" presId="urn:microsoft.com/office/officeart/2005/8/layout/orgChart1"/>
    <dgm:cxn modelId="{BA7FBFDA-10E8-48D1-9379-2BD55863552E}" type="presParOf" srcId="{1A7F9C60-CD78-47DC-AD22-9DBF15699FDE}" destId="{CDDD0DB9-8C5D-40EE-BF08-AB7BBAA24CA6}" srcOrd="1" destOrd="0" presId="urn:microsoft.com/office/officeart/2005/8/layout/orgChart1"/>
    <dgm:cxn modelId="{B1CAF0B2-4DF9-4819-A3D2-B9FA7CB78278}" type="presParOf" srcId="{F05CB982-6FEB-4D1D-8EA5-FC2189D38129}" destId="{B26577DA-7B17-4B94-9631-3F3984CE7A6A}" srcOrd="1" destOrd="0" presId="urn:microsoft.com/office/officeart/2005/8/layout/orgChart1"/>
    <dgm:cxn modelId="{3DA1F944-6710-4200-829D-B78EE11A2F3E}" type="presParOf" srcId="{B26577DA-7B17-4B94-9631-3F3984CE7A6A}" destId="{D923452B-BB07-44A3-99BA-21A7A3FE565B}" srcOrd="0" destOrd="0" presId="urn:microsoft.com/office/officeart/2005/8/layout/orgChart1"/>
    <dgm:cxn modelId="{CB9FBD4F-3AC2-4B38-A65E-D04256DBD9B5}" type="presParOf" srcId="{B26577DA-7B17-4B94-9631-3F3984CE7A6A}" destId="{7424B853-BDE7-476E-86F6-2D78F4F1D151}" srcOrd="1" destOrd="0" presId="urn:microsoft.com/office/officeart/2005/8/layout/orgChart1"/>
    <dgm:cxn modelId="{4CEECBA1-41C9-4B0A-8504-A718D697D267}" type="presParOf" srcId="{7424B853-BDE7-476E-86F6-2D78F4F1D151}" destId="{CD4AA5C5-7031-4D58-9958-0A29A3506C41}" srcOrd="0" destOrd="0" presId="urn:microsoft.com/office/officeart/2005/8/layout/orgChart1"/>
    <dgm:cxn modelId="{E71EFF27-AA95-4577-953B-A4A5324F2CF0}" type="presParOf" srcId="{CD4AA5C5-7031-4D58-9958-0A29A3506C41}" destId="{4CBC68AE-BF7E-406F-8617-4F4CA2AD6F7B}" srcOrd="0" destOrd="0" presId="urn:microsoft.com/office/officeart/2005/8/layout/orgChart1"/>
    <dgm:cxn modelId="{F569391C-2397-44DD-A61B-44E9304B0653}" type="presParOf" srcId="{CD4AA5C5-7031-4D58-9958-0A29A3506C41}" destId="{C205FAA4-AF63-4EA0-96A1-F67AECEB01C6}" srcOrd="1" destOrd="0" presId="urn:microsoft.com/office/officeart/2005/8/layout/orgChart1"/>
    <dgm:cxn modelId="{14DD8088-2D31-4C92-AD44-5D5BE37520CE}" type="presParOf" srcId="{7424B853-BDE7-476E-86F6-2D78F4F1D151}" destId="{E75A7647-EACF-48B8-B115-FB4857FA30A4}" srcOrd="1" destOrd="0" presId="urn:microsoft.com/office/officeart/2005/8/layout/orgChart1"/>
    <dgm:cxn modelId="{EBF1B445-F0D5-4790-8C97-11D9D1E6B755}" type="presParOf" srcId="{7424B853-BDE7-476E-86F6-2D78F4F1D151}" destId="{9D7719A3-321A-489C-93FA-9056D4FC1118}" srcOrd="2" destOrd="0" presId="urn:microsoft.com/office/officeart/2005/8/layout/orgChart1"/>
    <dgm:cxn modelId="{1702F0FA-42D2-44E8-A329-F4B311E5AA90}" type="presParOf" srcId="{B26577DA-7B17-4B94-9631-3F3984CE7A6A}" destId="{5A5B9302-8AB5-4A75-AA4D-04DF4B87DA13}" srcOrd="2" destOrd="0" presId="urn:microsoft.com/office/officeart/2005/8/layout/orgChart1"/>
    <dgm:cxn modelId="{51805C06-21C4-47A3-A56D-DE82B1C809D8}" type="presParOf" srcId="{B26577DA-7B17-4B94-9631-3F3984CE7A6A}" destId="{A0906621-535F-4D68-9CFE-E87E65F9769C}" srcOrd="3" destOrd="0" presId="urn:microsoft.com/office/officeart/2005/8/layout/orgChart1"/>
    <dgm:cxn modelId="{12E6ADD3-455D-4D3D-9890-0578F2F013C3}" type="presParOf" srcId="{A0906621-535F-4D68-9CFE-E87E65F9769C}" destId="{E16CB310-16E3-41D0-A813-5F278CEB1EB9}" srcOrd="0" destOrd="0" presId="urn:microsoft.com/office/officeart/2005/8/layout/orgChart1"/>
    <dgm:cxn modelId="{2236A302-A008-4EA3-A769-3510B5385AF0}" type="presParOf" srcId="{E16CB310-16E3-41D0-A813-5F278CEB1EB9}" destId="{50C6A44C-3889-44B4-B3E0-0338147738B3}" srcOrd="0" destOrd="0" presId="urn:microsoft.com/office/officeart/2005/8/layout/orgChart1"/>
    <dgm:cxn modelId="{C723C9E6-A32A-4AE2-A9E0-D571D8D6DD81}" type="presParOf" srcId="{E16CB310-16E3-41D0-A813-5F278CEB1EB9}" destId="{3F34A534-CD81-4858-8682-E01EF21F1984}" srcOrd="1" destOrd="0" presId="urn:microsoft.com/office/officeart/2005/8/layout/orgChart1"/>
    <dgm:cxn modelId="{6A49B5AA-A322-43A1-8F1F-76B61263530B}" type="presParOf" srcId="{A0906621-535F-4D68-9CFE-E87E65F9769C}" destId="{3B45DB9E-E323-4F75-9505-69D446037DB3}" srcOrd="1" destOrd="0" presId="urn:microsoft.com/office/officeart/2005/8/layout/orgChart1"/>
    <dgm:cxn modelId="{6D99D7AD-D88E-4172-BA81-3F7C482711C7}" type="presParOf" srcId="{A0906621-535F-4D68-9CFE-E87E65F9769C}" destId="{7C7A9F27-63CC-4EB1-A178-640497FFAF05}" srcOrd="2" destOrd="0" presId="urn:microsoft.com/office/officeart/2005/8/layout/orgChart1"/>
    <dgm:cxn modelId="{DD705DB6-9E87-4096-BC6E-3B7511888ED8}" type="presParOf" srcId="{B26577DA-7B17-4B94-9631-3F3984CE7A6A}" destId="{97DD61A6-15F2-46E1-A9FF-F9DA0E4E9B9D}" srcOrd="4" destOrd="0" presId="urn:microsoft.com/office/officeart/2005/8/layout/orgChart1"/>
    <dgm:cxn modelId="{AE10A9D0-9163-4942-86A0-CCC59A93FD74}" type="presParOf" srcId="{B26577DA-7B17-4B94-9631-3F3984CE7A6A}" destId="{6243B568-1A15-4E62-84BF-F52E3464C119}" srcOrd="5" destOrd="0" presId="urn:microsoft.com/office/officeart/2005/8/layout/orgChart1"/>
    <dgm:cxn modelId="{10C0D50A-3589-4F4B-A4CC-89279F7200C5}" type="presParOf" srcId="{6243B568-1A15-4E62-84BF-F52E3464C119}" destId="{B7CB9330-D30B-4F9F-A239-488D84A4ED55}" srcOrd="0" destOrd="0" presId="urn:microsoft.com/office/officeart/2005/8/layout/orgChart1"/>
    <dgm:cxn modelId="{08C365D8-C409-4D45-9D4B-2AB766C8D709}" type="presParOf" srcId="{B7CB9330-D30B-4F9F-A239-488D84A4ED55}" destId="{F6FDED1D-C464-44B2-8757-3F712A71F2E1}" srcOrd="0" destOrd="0" presId="urn:microsoft.com/office/officeart/2005/8/layout/orgChart1"/>
    <dgm:cxn modelId="{35EF5E3C-DDC3-4371-A28D-92C84F19912C}" type="presParOf" srcId="{B7CB9330-D30B-4F9F-A239-488D84A4ED55}" destId="{FEADFCD5-9C90-4744-AB10-AF5617F4F21E}" srcOrd="1" destOrd="0" presId="urn:microsoft.com/office/officeart/2005/8/layout/orgChart1"/>
    <dgm:cxn modelId="{A1784280-3364-4268-9D1E-8595C2D663CE}" type="presParOf" srcId="{6243B568-1A15-4E62-84BF-F52E3464C119}" destId="{AD1D2973-7BB3-4606-B746-B5CFDFEFD120}" srcOrd="1" destOrd="0" presId="urn:microsoft.com/office/officeart/2005/8/layout/orgChart1"/>
    <dgm:cxn modelId="{7E5982A8-3E22-4528-BE82-EBAB66478008}" type="presParOf" srcId="{6243B568-1A15-4E62-84BF-F52E3464C119}" destId="{3394EBA5-FB25-4C21-95E2-773F1B478363}" srcOrd="2" destOrd="0" presId="urn:microsoft.com/office/officeart/2005/8/layout/orgChart1"/>
    <dgm:cxn modelId="{E1ADDA7A-9097-4D73-A5B8-E6DEBDC1F088}" type="presParOf" srcId="{F05CB982-6FEB-4D1D-8EA5-FC2189D38129}" destId="{464A2645-F044-499D-818E-DDB644AAB62E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DAC27E-A94D-45C6-9D62-351A8FF0EB4B}">
      <dsp:nvSpPr>
        <dsp:cNvPr id="0" name=""/>
        <dsp:cNvSpPr/>
      </dsp:nvSpPr>
      <dsp:spPr>
        <a:xfrm rot="5400000">
          <a:off x="5174915" y="-2127619"/>
          <a:ext cx="784171" cy="5239530"/>
        </a:xfrm>
        <a:prstGeom prst="round2Same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solidFill>
                <a:srgbClr val="FFFF00"/>
              </a:solidFill>
            </a:rPr>
            <a:t>Od 01.03.2013</a:t>
          </a:r>
          <a:endParaRPr lang="pl-PL" sz="2000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solidFill>
                <a:srgbClr val="FFFF00"/>
              </a:solidFill>
            </a:rPr>
            <a:t>Do 30.06.2014</a:t>
          </a:r>
          <a:endParaRPr lang="pl-PL" sz="2000" kern="1200" dirty="0">
            <a:solidFill>
              <a:srgbClr val="FFFF00"/>
            </a:solidFill>
          </a:endParaRPr>
        </a:p>
      </dsp:txBody>
      <dsp:txXfrm rot="5400000">
        <a:off x="5174915" y="-2127619"/>
        <a:ext cx="784171" cy="5239530"/>
      </dsp:txXfrm>
    </dsp:sp>
    <dsp:sp modelId="{3B8332D0-5B66-43D7-8705-411CFB475DAD}">
      <dsp:nvSpPr>
        <dsp:cNvPr id="0" name=""/>
        <dsp:cNvSpPr/>
      </dsp:nvSpPr>
      <dsp:spPr>
        <a:xfrm>
          <a:off x="0" y="2037"/>
          <a:ext cx="2947235" cy="980214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>
              <a:solidFill>
                <a:srgbClr val="FFFF99"/>
              </a:solidFill>
            </a:rPr>
            <a:t>Okres realizacji </a:t>
          </a:r>
          <a:endParaRPr lang="pl-PL" sz="3000" kern="1200" dirty="0">
            <a:solidFill>
              <a:srgbClr val="FFFF99"/>
            </a:solidFill>
          </a:endParaRPr>
        </a:p>
      </dsp:txBody>
      <dsp:txXfrm>
        <a:off x="0" y="2037"/>
        <a:ext cx="2947235" cy="980214"/>
      </dsp:txXfrm>
    </dsp:sp>
    <dsp:sp modelId="{0377B42C-9391-494E-BCA7-F33EF042842C}">
      <dsp:nvSpPr>
        <dsp:cNvPr id="0" name=""/>
        <dsp:cNvSpPr/>
      </dsp:nvSpPr>
      <dsp:spPr>
        <a:xfrm rot="5400000">
          <a:off x="5174915" y="-1084671"/>
          <a:ext cx="784171" cy="5239530"/>
        </a:xfrm>
        <a:prstGeom prst="round2Same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solidFill>
                <a:srgbClr val="FFFF00"/>
              </a:solidFill>
              <a:latin typeface="+mn-lt"/>
              <a:cs typeface="+mn-cs"/>
            </a:rPr>
            <a:t>1 159 474,79 PLN</a:t>
          </a:r>
          <a:endParaRPr lang="pl-PL" sz="2000" kern="1200" dirty="0">
            <a:solidFill>
              <a:srgbClr val="FFFF00"/>
            </a:solidFill>
          </a:endParaRPr>
        </a:p>
      </dsp:txBody>
      <dsp:txXfrm rot="5400000">
        <a:off x="5174915" y="-1084671"/>
        <a:ext cx="784171" cy="5239530"/>
      </dsp:txXfrm>
    </dsp:sp>
    <dsp:sp modelId="{7DA36991-3637-45D2-A0CC-37E3246D2B35}">
      <dsp:nvSpPr>
        <dsp:cNvPr id="0" name=""/>
        <dsp:cNvSpPr/>
      </dsp:nvSpPr>
      <dsp:spPr>
        <a:xfrm>
          <a:off x="0" y="1031263"/>
          <a:ext cx="2947235" cy="980214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>
              <a:solidFill>
                <a:srgbClr val="FFFF99"/>
              </a:solidFill>
            </a:rPr>
            <a:t>Wartość</a:t>
          </a:r>
          <a:endParaRPr lang="pl-PL" sz="3000" kern="1200" dirty="0">
            <a:solidFill>
              <a:srgbClr val="FFFF99"/>
            </a:solidFill>
          </a:endParaRPr>
        </a:p>
      </dsp:txBody>
      <dsp:txXfrm>
        <a:off x="0" y="1031263"/>
        <a:ext cx="2947235" cy="980214"/>
      </dsp:txXfrm>
    </dsp:sp>
    <dsp:sp modelId="{263F3B9D-AC4D-4316-B137-1D993B9A61D9}">
      <dsp:nvSpPr>
        <dsp:cNvPr id="0" name=""/>
        <dsp:cNvSpPr/>
      </dsp:nvSpPr>
      <dsp:spPr>
        <a:xfrm rot="5400000">
          <a:off x="5174915" y="-69169"/>
          <a:ext cx="784171" cy="5239530"/>
        </a:xfrm>
        <a:prstGeom prst="round2Same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solidFill>
                <a:srgbClr val="FFFF00"/>
              </a:solidFill>
              <a:latin typeface="+mn-lt"/>
              <a:cs typeface="+mn-cs"/>
            </a:rPr>
            <a:t>Szpital Psychiatryczny;  ul. Marii Skłodowskiej-Curie, 27/29, Toruń</a:t>
          </a:r>
          <a:endParaRPr lang="pl-PL" sz="2000" kern="1200" dirty="0">
            <a:solidFill>
              <a:srgbClr val="FFFF00"/>
            </a:solidFill>
          </a:endParaRPr>
        </a:p>
      </dsp:txBody>
      <dsp:txXfrm rot="5400000">
        <a:off x="5174915" y="-69169"/>
        <a:ext cx="784171" cy="5239530"/>
      </dsp:txXfrm>
    </dsp:sp>
    <dsp:sp modelId="{52FA7775-3318-4356-9BD4-7E8FD4498380}">
      <dsp:nvSpPr>
        <dsp:cNvPr id="0" name=""/>
        <dsp:cNvSpPr/>
      </dsp:nvSpPr>
      <dsp:spPr>
        <a:xfrm>
          <a:off x="0" y="2060488"/>
          <a:ext cx="2947235" cy="980214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>
              <a:solidFill>
                <a:srgbClr val="FFFF99"/>
              </a:solidFill>
            </a:rPr>
            <a:t>Miejsce realizacji</a:t>
          </a:r>
          <a:endParaRPr lang="pl-PL" sz="3000" kern="1200" dirty="0">
            <a:solidFill>
              <a:srgbClr val="FFFF99"/>
            </a:solidFill>
          </a:endParaRPr>
        </a:p>
      </dsp:txBody>
      <dsp:txXfrm>
        <a:off x="0" y="2060488"/>
        <a:ext cx="2947235" cy="980214"/>
      </dsp:txXfrm>
    </dsp:sp>
    <dsp:sp modelId="{57BD0935-E939-4BFF-8252-2C4AC702B528}">
      <dsp:nvSpPr>
        <dsp:cNvPr id="0" name=""/>
        <dsp:cNvSpPr/>
      </dsp:nvSpPr>
      <dsp:spPr>
        <a:xfrm>
          <a:off x="0" y="3089713"/>
          <a:ext cx="2947235" cy="980214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>
              <a:solidFill>
                <a:srgbClr val="FFFF99"/>
              </a:solidFill>
            </a:rPr>
            <a:t>Obszar realizacji</a:t>
          </a:r>
          <a:endParaRPr lang="pl-PL" sz="3000" kern="1200" dirty="0">
            <a:solidFill>
              <a:srgbClr val="FFFF99"/>
            </a:solidFill>
          </a:endParaRPr>
        </a:p>
      </dsp:txBody>
      <dsp:txXfrm>
        <a:off x="0" y="3089713"/>
        <a:ext cx="2947235" cy="9802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DD61A6-15F2-46E1-A9FF-F9DA0E4E9B9D}">
      <dsp:nvSpPr>
        <dsp:cNvPr id="0" name=""/>
        <dsp:cNvSpPr/>
      </dsp:nvSpPr>
      <dsp:spPr>
        <a:xfrm>
          <a:off x="4114799" y="1560299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B9302-8AB5-4A75-AA4D-04DF4B87DA13}">
      <dsp:nvSpPr>
        <dsp:cNvPr id="0" name=""/>
        <dsp:cNvSpPr/>
      </dsp:nvSpPr>
      <dsp:spPr>
        <a:xfrm>
          <a:off x="4069080" y="1560299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3452B-BB07-44A3-99BA-21A7A3FE565B}">
      <dsp:nvSpPr>
        <dsp:cNvPr id="0" name=""/>
        <dsp:cNvSpPr/>
      </dsp:nvSpPr>
      <dsp:spPr>
        <a:xfrm>
          <a:off x="1203548" y="1560299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1255C-9FD1-4D28-8549-6022803FC109}">
      <dsp:nvSpPr>
        <dsp:cNvPr id="0" name=""/>
        <dsp:cNvSpPr/>
      </dsp:nvSpPr>
      <dsp:spPr>
        <a:xfrm>
          <a:off x="1543034" y="357302"/>
          <a:ext cx="5143531" cy="1202996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>
              <a:solidFill>
                <a:srgbClr val="FFFF99"/>
              </a:solidFill>
            </a:rPr>
            <a:t>Najbardziej przydatne formy wsparcia</a:t>
          </a:r>
          <a:endParaRPr lang="pl-PL" sz="3400" kern="1200" dirty="0">
            <a:solidFill>
              <a:srgbClr val="FFFF99"/>
            </a:solidFill>
          </a:endParaRPr>
        </a:p>
      </dsp:txBody>
      <dsp:txXfrm>
        <a:off x="1543034" y="357302"/>
        <a:ext cx="5143531" cy="1202996"/>
      </dsp:txXfrm>
    </dsp:sp>
    <dsp:sp modelId="{4CBC68AE-BF7E-406F-8617-4F4CA2AD6F7B}">
      <dsp:nvSpPr>
        <dsp:cNvPr id="0" name=""/>
        <dsp:cNvSpPr/>
      </dsp:nvSpPr>
      <dsp:spPr>
        <a:xfrm>
          <a:off x="552" y="2065557"/>
          <a:ext cx="2405992" cy="1202996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err="1" smtClean="0">
              <a:solidFill>
                <a:srgbClr val="FFFF99"/>
              </a:solidFill>
            </a:rPr>
            <a:t>Coaching</a:t>
          </a:r>
          <a:endParaRPr lang="pl-PL" sz="3400" kern="1200" dirty="0">
            <a:solidFill>
              <a:srgbClr val="FFFF99"/>
            </a:solidFill>
          </a:endParaRPr>
        </a:p>
      </dsp:txBody>
      <dsp:txXfrm>
        <a:off x="552" y="2065557"/>
        <a:ext cx="2405992" cy="1202996"/>
      </dsp:txXfrm>
    </dsp:sp>
    <dsp:sp modelId="{50C6A44C-3889-44B4-B3E0-0338147738B3}">
      <dsp:nvSpPr>
        <dsp:cNvPr id="0" name=""/>
        <dsp:cNvSpPr/>
      </dsp:nvSpPr>
      <dsp:spPr>
        <a:xfrm>
          <a:off x="2911803" y="2065557"/>
          <a:ext cx="2405992" cy="1202996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rgbClr val="FFFF99"/>
              </a:solidFill>
            </a:rPr>
            <a:t>Staż</a:t>
          </a:r>
          <a:r>
            <a:rPr lang="pl-PL" sz="3400" kern="1200" dirty="0" smtClean="0">
              <a:solidFill>
                <a:srgbClr val="FFFF99"/>
              </a:solidFill>
            </a:rPr>
            <a:t> zawodowy</a:t>
          </a:r>
          <a:endParaRPr lang="pl-PL" sz="3400" kern="1200" dirty="0">
            <a:solidFill>
              <a:srgbClr val="FFFF99"/>
            </a:solidFill>
          </a:endParaRPr>
        </a:p>
      </dsp:txBody>
      <dsp:txXfrm>
        <a:off x="2911803" y="2065557"/>
        <a:ext cx="2405992" cy="1202996"/>
      </dsp:txXfrm>
    </dsp:sp>
    <dsp:sp modelId="{F6FDED1D-C464-44B2-8757-3F712A71F2E1}">
      <dsp:nvSpPr>
        <dsp:cNvPr id="0" name=""/>
        <dsp:cNvSpPr/>
      </dsp:nvSpPr>
      <dsp:spPr>
        <a:xfrm>
          <a:off x="5823054" y="2065557"/>
          <a:ext cx="2405992" cy="1202996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>
              <a:solidFill>
                <a:srgbClr val="FFFF99"/>
              </a:solidFill>
            </a:rPr>
            <a:t>Wyjazd integracyjno-terapeutyczny</a:t>
          </a:r>
          <a:endParaRPr lang="pl-PL" sz="2700" kern="1200" dirty="0">
            <a:solidFill>
              <a:srgbClr val="FFFF99"/>
            </a:solidFill>
          </a:endParaRPr>
        </a:p>
      </dsp:txBody>
      <dsp:txXfrm>
        <a:off x="5823054" y="2065557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84BF4391-D54E-4D6C-86B4-43F291695212}" type="datetimeFigureOut">
              <a:rPr lang="pl-PL"/>
              <a:pPr>
                <a:defRPr/>
              </a:pPr>
              <a:t>2014-06-20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FB554D80-C83F-4B66-B2D9-2BE52AABD2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57279-F7C5-4B9B-BB70-2C1304186E42}" type="datetimeFigureOut">
              <a:rPr lang="pl-PL" smtClean="0"/>
              <a:pPr/>
              <a:t>2014-06-20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5A93E-1A31-49B9-BFE5-24B00EAA4F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A93E-1A31-49B9-BFE5-24B00EAA4FC6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BF8F-0703-4DC7-9C11-D63F77BB54D2}" type="datetimeFigureOut">
              <a:rPr lang="pl-PL"/>
              <a:pPr>
                <a:defRPr/>
              </a:pPr>
              <a:t>2014-06-20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0567D-04FD-4E8F-A425-023025DBC4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32E72-D49D-4664-A836-DCF11AB316C3}" type="datetimeFigureOut">
              <a:rPr lang="pl-PL"/>
              <a:pPr>
                <a:defRPr/>
              </a:pPr>
              <a:t>2014-06-20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D708-FF1F-427D-8AB9-5006EFB4EC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8DED-8100-4443-BE8C-9CF1E7224D3F}" type="datetimeFigureOut">
              <a:rPr lang="pl-PL"/>
              <a:pPr>
                <a:defRPr/>
              </a:pPr>
              <a:t>2014-06-20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90DC-D89D-4780-8EB2-A47F11F841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7D5D-6D63-433C-B6C8-04625A627001}" type="datetimeFigureOut">
              <a:rPr lang="pl-PL"/>
              <a:pPr>
                <a:defRPr/>
              </a:pPr>
              <a:t>2014-06-20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A49E-E386-4481-95C1-DDDF423BF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BB49-AD37-46B5-9428-1B6D6EE5B30B}" type="datetimeFigureOut">
              <a:rPr lang="pl-PL"/>
              <a:pPr>
                <a:defRPr/>
              </a:pPr>
              <a:t>2014-06-20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39DC-231B-4CB6-9792-537F3AB67D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FC4B-849A-4A88-B43E-E075854710D0}" type="datetimeFigureOut">
              <a:rPr lang="pl-PL"/>
              <a:pPr>
                <a:defRPr/>
              </a:pPr>
              <a:t>2014-06-20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70C8-3A25-42D0-B6FD-6D3368E8C9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5C634-9809-4896-B30C-F216A4EC3852}" type="datetimeFigureOut">
              <a:rPr lang="pl-PL"/>
              <a:pPr>
                <a:defRPr/>
              </a:pPr>
              <a:t>2014-06-20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B318E-4EAB-478F-8B00-C27EEF46D2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0A26-AE6C-4F29-A632-C96708C441F8}" type="datetimeFigureOut">
              <a:rPr lang="pl-PL"/>
              <a:pPr>
                <a:defRPr/>
              </a:pPr>
              <a:t>2014-06-20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3D9C-2988-4995-9140-35171A15BB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8BB24-3487-40E2-B59F-D557B39001D7}" type="datetimeFigureOut">
              <a:rPr lang="pl-PL"/>
              <a:pPr>
                <a:defRPr/>
              </a:pPr>
              <a:t>2014-06-20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B8E0-8325-44DD-9162-57BEB52E85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4468-91DD-4B8E-A163-BDDAF12F314C}" type="datetimeFigureOut">
              <a:rPr lang="pl-PL"/>
              <a:pPr>
                <a:defRPr/>
              </a:pPr>
              <a:t>2014-06-20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173A-5322-465C-9302-F91C93A69F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E2934-EB0F-469A-9699-BFDF186CB374}" type="datetimeFigureOut">
              <a:rPr lang="pl-PL"/>
              <a:pPr>
                <a:defRPr/>
              </a:pPr>
              <a:t>2014-06-20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77C6-9163-404D-AEA9-1BC13ECDBD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6A6EC-01C3-4E44-85A1-9BB3529DC540}" type="datetimeFigureOut">
              <a:rPr lang="pl-PL"/>
              <a:pPr>
                <a:defRPr/>
              </a:pPr>
              <a:t>2014-06-20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1608-664C-46FA-9611-FE8FDC0745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945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00EE0-98ED-43C1-9A29-188253BBA86C}" type="datetimeFigureOut">
              <a:rPr lang="pl-PL"/>
              <a:pPr>
                <a:defRPr/>
              </a:pPr>
              <a:t>2014-06-20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11C3E3-CA0A-494E-BBD2-37A4F2B4E6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ransition spd="slow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diagramDrawing" Target="../diagrams/drawing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QuickStyle" Target="../diagrams/quickStyle1.xml"/><Relationship Id="rId11" Type="http://schemas.microsoft.com/office/2007/relationships/diagramDrawing" Target="../diagrams/drawing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ctrTitle"/>
          </p:nvPr>
        </p:nvSpPr>
        <p:spPr>
          <a:xfrm>
            <a:off x="357188" y="1143000"/>
            <a:ext cx="8501062" cy="2714625"/>
          </a:xfrm>
        </p:spPr>
        <p:txBody>
          <a:bodyPr/>
          <a:lstStyle/>
          <a:p>
            <a:pPr eaLnBrk="1" hangingPunct="1"/>
            <a:r>
              <a:rPr lang="pl-PL" sz="3000" smtClean="0">
                <a:solidFill>
                  <a:srgbClr val="FFFF99"/>
                </a:solidFill>
                <a:latin typeface="Albertus Extra Bold" pitchFamily="34" charset="0"/>
              </a:rPr>
              <a:t>Rezultaty projektu:</a:t>
            </a:r>
            <a:r>
              <a:rPr lang="pl-PL" sz="3500" dirty="0" smtClean="0">
                <a:solidFill>
                  <a:srgbClr val="FFFF99"/>
                </a:solidFill>
                <a:latin typeface="Albertus Extra Bold" pitchFamily="34" charset="0"/>
              </a:rPr>
              <a:t/>
            </a:r>
            <a:br>
              <a:rPr lang="pl-PL" sz="3500" dirty="0" smtClean="0">
                <a:solidFill>
                  <a:srgbClr val="FFFF99"/>
                </a:solidFill>
                <a:latin typeface="Albertus Extra Bold" pitchFamily="34" charset="0"/>
              </a:rPr>
            </a:br>
            <a:r>
              <a:rPr lang="pl-PL" sz="3500" dirty="0" smtClean="0">
                <a:solidFill>
                  <a:srgbClr val="FFFF99"/>
                </a:solidFill>
                <a:latin typeface="Albertus Extra Bold" pitchFamily="34" charset="0"/>
              </a:rPr>
              <a:t/>
            </a:r>
            <a:br>
              <a:rPr lang="pl-PL" sz="3500" dirty="0" smtClean="0">
                <a:solidFill>
                  <a:srgbClr val="FFFF99"/>
                </a:solidFill>
                <a:latin typeface="Albertus Extra Bold" pitchFamily="34" charset="0"/>
              </a:rPr>
            </a:br>
            <a:r>
              <a:rPr lang="pl-PL" sz="3500" dirty="0" smtClean="0">
                <a:solidFill>
                  <a:srgbClr val="FFFF99"/>
                </a:solidFill>
                <a:latin typeface="Albertus Extra Bold" pitchFamily="34" charset="0"/>
              </a:rPr>
              <a:t>„Aktywizacja podopiecznych Szpitala Psychiatrycznego”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 Promocja integracji społecznej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7.2 Przeciwdziałanie wykluczeniu i wzmocnienie sektora ekonomii społecznej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7.2.1 Aktywizacja zawodowa i społeczna osób zagrożonych wykluczeniem społecznym</a:t>
            </a:r>
          </a:p>
        </p:txBody>
      </p:sp>
      <p:grpSp>
        <p:nvGrpSpPr>
          <p:cNvPr id="1029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1026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1026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1031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103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-80963" y="6491288"/>
            <a:ext cx="930592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l-PL" sz="1200" b="1" dirty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r>
              <a:rPr lang="pl-PL" sz="1200" b="1" dirty="0">
                <a:latin typeface="Verdana" pitchFamily="34" charset="0"/>
                <a:cs typeface="Times New Roman" pitchFamily="18" charset="0"/>
              </a:rPr>
              <a:t>.</a:t>
            </a:r>
            <a:endParaRPr lang="pl-PL" sz="3200" dirty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" name="Symbol zastępczy zawartości 9" descr="7d02c71109abe901c0aa243284ece4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857396"/>
            <a:ext cx="6096000" cy="4572000"/>
          </a:xfrm>
        </p:spPr>
      </p:pic>
      <p:grpSp>
        <p:nvGrpSpPr>
          <p:cNvPr id="3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93186" name="CorelDRAW" r:id="rId4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719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None/>
            </a:pPr>
            <a:r>
              <a:rPr lang="pl-PL" dirty="0" smtClean="0">
                <a:solidFill>
                  <a:srgbClr val="FFFF99"/>
                </a:solidFill>
              </a:rPr>
              <a:t>I</a:t>
            </a:r>
            <a:r>
              <a:rPr lang="pl-PL" b="1" dirty="0" smtClean="0">
                <a:solidFill>
                  <a:srgbClr val="FFFF99"/>
                </a:solidFill>
              </a:rPr>
              <a:t>. </a:t>
            </a:r>
            <a:r>
              <a:rPr lang="pl-PL" sz="2400" b="1" dirty="0" smtClean="0">
                <a:solidFill>
                  <a:srgbClr val="FFFF99"/>
                </a:solidFill>
              </a:rPr>
              <a:t>Poprawa dostępu do rynku pracy osób zagrożonych wykluczeniem społecznym</a:t>
            </a:r>
            <a:r>
              <a:rPr lang="pl-PL" sz="2400" dirty="0" smtClean="0">
                <a:solidFill>
                  <a:srgbClr val="FFFF99"/>
                </a:solidFill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pl-PL" sz="2400" dirty="0" smtClean="0">
              <a:solidFill>
                <a:srgbClr val="FFFF99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sz="2400" dirty="0" smtClean="0">
                <a:solidFill>
                  <a:srgbClr val="FFFF99"/>
                </a:solidFill>
              </a:rPr>
              <a:t>Poprzez zastosowanie wielu form wsparcia dostosowanych do potrzeb i możliwości grupy docelowej jak również potrzeb rynku.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pl-PL" sz="2400" dirty="0" smtClean="0">
              <a:solidFill>
                <a:srgbClr val="FFFF99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sz="2400" dirty="0" smtClean="0">
                <a:solidFill>
                  <a:srgbClr val="FFFF99"/>
                </a:solidFill>
              </a:rPr>
              <a:t>Trwały wpływ zmieniający postawę życiową i podejście do funkcjonowania w społeczeństwie.</a:t>
            </a:r>
          </a:p>
          <a:p>
            <a:pPr>
              <a:lnSpc>
                <a:spcPct val="80000"/>
              </a:lnSpc>
              <a:buNone/>
            </a:pPr>
            <a:endParaRPr lang="pl-PL" sz="2400" dirty="0" smtClean="0">
              <a:solidFill>
                <a:srgbClr val="FFFF99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pl-PL" sz="2400" dirty="0" smtClean="0">
                <a:solidFill>
                  <a:srgbClr val="FFFF99"/>
                </a:solidFill>
              </a:rPr>
              <a:t>-    Wskaźnik efektywności zatrudnienia mierzony na trzy miesiące po zakończeniu ścieżki to </a:t>
            </a:r>
            <a:r>
              <a:rPr lang="pl-PL" sz="2400" b="1" dirty="0" smtClean="0">
                <a:solidFill>
                  <a:srgbClr val="FFFF99"/>
                </a:solidFill>
              </a:rPr>
              <a:t>co najmniej 20%</a:t>
            </a:r>
            <a:r>
              <a:rPr lang="pl-PL" sz="2400" dirty="0" smtClean="0">
                <a:solidFill>
                  <a:srgbClr val="FFFF99"/>
                </a:solidFill>
              </a:rPr>
              <a:t>.</a:t>
            </a:r>
          </a:p>
          <a:p>
            <a:pPr>
              <a:buNone/>
            </a:pPr>
            <a:endParaRPr lang="pl-PL" dirty="0"/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64514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14348" y="1785926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  <a:latin typeface="Calibri" pitchFamily="34" charset="0"/>
              </a:rPr>
              <a:t>Założenia - oddziaływanie projektu</a:t>
            </a:r>
            <a:r>
              <a:rPr lang="pl-PL" sz="3000" dirty="0" smtClean="0">
                <a:solidFill>
                  <a:srgbClr val="FFFF99"/>
                </a:solidFill>
                <a:latin typeface="Calibri" pitchFamily="34" charset="0"/>
              </a:rPr>
              <a:t>: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" name="Symbol zastępczy zawartości 11" descr="6b9f053cf90a2381e6148dae268b0f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34608" y="1785938"/>
            <a:ext cx="6874784" cy="4572000"/>
          </a:xfrm>
        </p:spPr>
      </p:pic>
      <p:grpSp>
        <p:nvGrpSpPr>
          <p:cNvPr id="3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92162" name="CorelDRAW" r:id="rId4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00052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endParaRPr lang="pl-PL" sz="2000" dirty="0" smtClean="0">
              <a:solidFill>
                <a:srgbClr val="FFFF99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pl-PL" sz="2200" b="1" dirty="0" smtClean="0">
                <a:solidFill>
                  <a:srgbClr val="FFFF99"/>
                </a:solidFill>
              </a:rPr>
              <a:t>II. Aktywizacja społeczno-zawodowa i poprawa dostępu do zatrudnienia:</a:t>
            </a:r>
          </a:p>
          <a:p>
            <a:pPr>
              <a:lnSpc>
                <a:spcPct val="80000"/>
              </a:lnSpc>
              <a:buNone/>
            </a:pPr>
            <a:endParaRPr lang="pl-PL" sz="2200" dirty="0" smtClean="0">
              <a:solidFill>
                <a:srgbClr val="FFFF99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pl-PL" sz="2200" dirty="0" smtClean="0">
                <a:solidFill>
                  <a:srgbClr val="FFFF99"/>
                </a:solidFill>
              </a:rPr>
              <a:t>-   Wspieranie umiejętności ułatwiających zatrudnienie – pozytywny wpływ na integrację na rynku pracy.</a:t>
            </a:r>
          </a:p>
          <a:p>
            <a:pPr>
              <a:lnSpc>
                <a:spcPct val="80000"/>
              </a:lnSpc>
              <a:buNone/>
            </a:pPr>
            <a:endParaRPr lang="pl-PL" sz="2200" dirty="0" smtClean="0">
              <a:solidFill>
                <a:srgbClr val="FFFF99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pl-PL" sz="2200" dirty="0" smtClean="0">
                <a:solidFill>
                  <a:srgbClr val="FFFF99"/>
                </a:solidFill>
              </a:rPr>
              <a:t>-   Wartość dodana:</a:t>
            </a:r>
          </a:p>
          <a:p>
            <a:pPr>
              <a:lnSpc>
                <a:spcPct val="80000"/>
              </a:lnSpc>
              <a:buNone/>
            </a:pPr>
            <a:r>
              <a:rPr lang="pl-PL" sz="2200" dirty="0" smtClean="0">
                <a:solidFill>
                  <a:srgbClr val="FFFF99"/>
                </a:solidFill>
              </a:rPr>
              <a:t>     1. Poszerzenie oferty lokalnego rynku pracy o wykwalifikowanych </a:t>
            </a:r>
          </a:p>
          <a:p>
            <a:pPr>
              <a:lnSpc>
                <a:spcPct val="80000"/>
              </a:lnSpc>
              <a:buNone/>
            </a:pPr>
            <a:r>
              <a:rPr lang="pl-PL" sz="2200" dirty="0" smtClean="0">
                <a:solidFill>
                  <a:srgbClr val="FFFF99"/>
                </a:solidFill>
              </a:rPr>
              <a:t>          specjalistów.</a:t>
            </a:r>
          </a:p>
          <a:p>
            <a:pPr>
              <a:lnSpc>
                <a:spcPct val="80000"/>
              </a:lnSpc>
              <a:buNone/>
            </a:pPr>
            <a:r>
              <a:rPr lang="pl-PL" sz="2200" dirty="0" smtClean="0">
                <a:solidFill>
                  <a:srgbClr val="FFFF99"/>
                </a:solidFill>
              </a:rPr>
              <a:t>     2. Zmiana postrzegania osób z problemami  psychicznymi przez </a:t>
            </a:r>
          </a:p>
          <a:p>
            <a:pPr>
              <a:lnSpc>
                <a:spcPct val="80000"/>
              </a:lnSpc>
              <a:buNone/>
            </a:pPr>
            <a:r>
              <a:rPr lang="pl-PL" sz="2200" dirty="0" smtClean="0">
                <a:solidFill>
                  <a:srgbClr val="FFFF99"/>
                </a:solidFill>
              </a:rPr>
              <a:t>          otoczenie oraz pracodawców.</a:t>
            </a:r>
          </a:p>
          <a:p>
            <a:pPr>
              <a:buNone/>
            </a:pPr>
            <a:endParaRPr lang="pl-PL" sz="2000" dirty="0"/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67586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14348" y="1785926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  <a:latin typeface="Calibri" pitchFamily="34" charset="0"/>
              </a:rPr>
              <a:t>Założenia - oddziaływanie projektu</a:t>
            </a:r>
            <a:r>
              <a:rPr lang="pl-PL" sz="3000" dirty="0" smtClean="0">
                <a:solidFill>
                  <a:srgbClr val="FFFF99"/>
                </a:solidFill>
                <a:latin typeface="Calibri" pitchFamily="34" charset="0"/>
              </a:rPr>
              <a:t>: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714776"/>
          </a:xfrm>
        </p:spPr>
        <p:txBody>
          <a:bodyPr/>
          <a:lstStyle/>
          <a:p>
            <a:endParaRPr lang="pl-PL" dirty="0" smtClean="0">
              <a:solidFill>
                <a:srgbClr val="FFFF99"/>
              </a:solidFill>
            </a:endParaRPr>
          </a:p>
          <a:p>
            <a:r>
              <a:rPr lang="pl-PL" dirty="0" smtClean="0">
                <a:solidFill>
                  <a:srgbClr val="FFFF99"/>
                </a:solidFill>
              </a:rPr>
              <a:t>Do projektu przystąpiło 27 osób – 15 mężczyzn i 12 kobiet.</a:t>
            </a:r>
          </a:p>
          <a:p>
            <a:r>
              <a:rPr lang="pl-PL" dirty="0" smtClean="0">
                <a:solidFill>
                  <a:srgbClr val="FFFF99"/>
                </a:solidFill>
              </a:rPr>
              <a:t>4 mężczyzn zrezygnowało lub zakończyło udział w projekcie w inny sposób.</a:t>
            </a:r>
            <a:endParaRPr lang="pl-PL" dirty="0">
              <a:solidFill>
                <a:srgbClr val="FFFF99"/>
              </a:solidFill>
            </a:endParaRP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65538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28662" y="1785926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solidFill>
                  <a:srgbClr val="FFFF99"/>
                </a:solidFill>
              </a:rPr>
              <a:t>Rezultaty projektu - uczestnicy</a:t>
            </a:r>
            <a:endParaRPr lang="pl-PL" sz="30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52226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57224" y="1571612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Rezultaty projektu – uczestnicy podział ze względu na wiek</a:t>
            </a:r>
            <a:endParaRPr lang="pl-PL" dirty="0"/>
          </a:p>
        </p:txBody>
      </p:sp>
      <p:graphicFrame>
        <p:nvGraphicFramePr>
          <p:cNvPr id="11" name="Obiekt 2"/>
          <p:cNvGraphicFramePr>
            <a:graphicFrameLocks noGrp="1"/>
          </p:cNvGraphicFramePr>
          <p:nvPr>
            <p:ph idx="1"/>
          </p:nvPr>
        </p:nvGraphicFramePr>
        <p:xfrm>
          <a:off x="457200" y="2500313"/>
          <a:ext cx="822960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53250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00034" y="1428736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Rezultaty projektu – uczestnicy podział ze względu na miejsce zamieszkania</a:t>
            </a:r>
            <a:endParaRPr lang="pl-PL" dirty="0" smtClean="0">
              <a:solidFill>
                <a:prstClr val="black"/>
              </a:solidFill>
            </a:endParaRPr>
          </a:p>
        </p:txBody>
      </p:sp>
      <p:graphicFrame>
        <p:nvGraphicFramePr>
          <p:cNvPr id="11" name="Obiekt 3"/>
          <p:cNvGraphicFramePr>
            <a:graphicFrameLocks noGrp="1"/>
          </p:cNvGraphicFramePr>
          <p:nvPr>
            <p:ph idx="1"/>
          </p:nvPr>
        </p:nvGraphicFramePr>
        <p:xfrm>
          <a:off x="457200" y="2428875"/>
          <a:ext cx="8229600" cy="392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54274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71472" y="1571612"/>
            <a:ext cx="80010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Rezultaty projektu – uczestnicy podział ze względu na wykształcenie</a:t>
            </a:r>
            <a:endParaRPr lang="pl-PL" dirty="0" smtClean="0">
              <a:solidFill>
                <a:prstClr val="black"/>
              </a:solidFill>
            </a:endParaRPr>
          </a:p>
          <a:p>
            <a:endParaRPr lang="pl-PL" dirty="0"/>
          </a:p>
        </p:txBody>
      </p:sp>
      <p:graphicFrame>
        <p:nvGraphicFramePr>
          <p:cNvPr id="11" name="Obiekt 4"/>
          <p:cNvGraphicFramePr>
            <a:graphicFrameLocks noGrp="1"/>
          </p:cNvGraphicFramePr>
          <p:nvPr>
            <p:ph idx="1"/>
          </p:nvPr>
        </p:nvGraphicFramePr>
        <p:xfrm>
          <a:off x="457200" y="2357438"/>
          <a:ext cx="82296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57652"/>
          </a:xfrm>
        </p:spPr>
        <p:txBody>
          <a:bodyPr/>
          <a:lstStyle/>
          <a:p>
            <a:r>
              <a:rPr lang="pl-PL" dirty="0" smtClean="0">
                <a:solidFill>
                  <a:srgbClr val="FFFF99"/>
                </a:solidFill>
              </a:rPr>
              <a:t>O projekcie dowiedzieli się z ulotek plakatów i od lekarzy.</a:t>
            </a:r>
          </a:p>
          <a:p>
            <a:r>
              <a:rPr lang="pl-PL" dirty="0" smtClean="0">
                <a:solidFill>
                  <a:srgbClr val="FFFF99"/>
                </a:solidFill>
              </a:rPr>
              <a:t>Cel – podniesienie kwalifikacji, możliwość odbycia stażu, zwiększenie aktywności społecznej i zawodowej.</a:t>
            </a: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55298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85720" y="1500174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Badanie – przed przystąpieniem do projektu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" name="Symbol zastępczy zawartości 9" descr="1569c8c928e83b104f74cb7c1c6258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000239"/>
            <a:ext cx="7858180" cy="5272041"/>
          </a:xfrm>
        </p:spPr>
      </p:pic>
      <p:grpSp>
        <p:nvGrpSpPr>
          <p:cNvPr id="3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99330" name="CorelDRAW" r:id="rId4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pl-PL" sz="4000" b="1" dirty="0" smtClean="0">
                <a:solidFill>
                  <a:srgbClr val="FFFF99"/>
                </a:solidFill>
              </a:rPr>
              <a:t>Projektodawca - Instytucja Szkoleniowa „La </a:t>
            </a:r>
            <a:r>
              <a:rPr lang="pl-PL" sz="4000" b="1" dirty="0" err="1" smtClean="0">
                <a:solidFill>
                  <a:srgbClr val="FFFF99"/>
                </a:solidFill>
              </a:rPr>
              <a:t>Soleil</a:t>
            </a:r>
            <a:r>
              <a:rPr lang="pl-PL" sz="4000" b="1" dirty="0" smtClean="0">
                <a:solidFill>
                  <a:srgbClr val="FFFF99"/>
                </a:solidFill>
              </a:rPr>
              <a:t>”:</a:t>
            </a:r>
          </a:p>
          <a:p>
            <a:pPr algn="ctr">
              <a:lnSpc>
                <a:spcPct val="80000"/>
              </a:lnSpc>
              <a:buNone/>
            </a:pPr>
            <a:endParaRPr lang="pl-PL" sz="2800" dirty="0" smtClean="0"/>
          </a:p>
          <a:p>
            <a:pPr eaLnBrk="1" hangingPunct="1">
              <a:lnSpc>
                <a:spcPct val="120000"/>
              </a:lnSpc>
            </a:pPr>
            <a:r>
              <a:rPr lang="pl-PL" dirty="0" smtClean="0">
                <a:solidFill>
                  <a:srgbClr val="FFFF99"/>
                </a:solidFill>
              </a:rPr>
              <a:t>Posiada uprawnienia instytucji szkoleniowej na podstawie wpisu do Rejestru Instytucji Szkoleniowych prowadzonego przez Wojewódzki Urząd Pracy w Toruniu.</a:t>
            </a:r>
          </a:p>
          <a:p>
            <a:pPr eaLnBrk="1" hangingPunct="1">
              <a:lnSpc>
                <a:spcPct val="120000"/>
              </a:lnSpc>
            </a:pPr>
            <a:r>
              <a:rPr lang="pl-PL" dirty="0" smtClean="0">
                <a:solidFill>
                  <a:srgbClr val="FFFF99"/>
                </a:solidFill>
              </a:rPr>
              <a:t>Firma, która realizuje usługi szkoleniowe w ramach projektów systemowych i konkursowych od 2004 r. na terenie województw: kujawsko-pomorskiego, pomorskiego, warmińsko-mazurskiego i mazowieckiego.</a:t>
            </a:r>
          </a:p>
          <a:p>
            <a:pPr eaLnBrk="1" hangingPunct="1">
              <a:lnSpc>
                <a:spcPct val="120000"/>
              </a:lnSpc>
            </a:pPr>
            <a:r>
              <a:rPr lang="pl-PL" dirty="0" smtClean="0">
                <a:solidFill>
                  <a:srgbClr val="FFFF99"/>
                </a:solidFill>
              </a:rPr>
              <a:t>Jednoosobowa działalność gospodarcza prowadzona na podstawie wpisu do Ewidencji Działalności Gospodarczych prowadzonej przez Urząd Miasta Torunia.</a:t>
            </a: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32770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57652"/>
          </a:xfrm>
        </p:spPr>
        <p:txBody>
          <a:bodyPr/>
          <a:lstStyle/>
          <a:p>
            <a:r>
              <a:rPr lang="pl-PL" sz="2600" u="sng" dirty="0" smtClean="0">
                <a:solidFill>
                  <a:srgbClr val="FFFF99"/>
                </a:solidFill>
              </a:rPr>
              <a:t>Warsztaty rozwoju.</a:t>
            </a:r>
          </a:p>
          <a:p>
            <a:r>
              <a:rPr lang="pl-PL" sz="2600" u="sng" dirty="0" smtClean="0">
                <a:solidFill>
                  <a:srgbClr val="FFFF99"/>
                </a:solidFill>
              </a:rPr>
              <a:t>ABC przedsiębiorczego człowieka.</a:t>
            </a:r>
          </a:p>
          <a:p>
            <a:r>
              <a:rPr lang="pl-PL" sz="2600" u="sng" dirty="0" smtClean="0">
                <a:solidFill>
                  <a:srgbClr val="FFFF99"/>
                </a:solidFill>
              </a:rPr>
              <a:t>Trening kreowania własnego wizerunku.</a:t>
            </a:r>
          </a:p>
          <a:p>
            <a:r>
              <a:rPr lang="pl-PL" sz="2600" u="sng" dirty="0" smtClean="0">
                <a:solidFill>
                  <a:srgbClr val="FFFF99"/>
                </a:solidFill>
              </a:rPr>
              <a:t>Warsztaty psychologiczne.</a:t>
            </a:r>
          </a:p>
          <a:p>
            <a:r>
              <a:rPr lang="pl-PL" sz="2800" u="sng" dirty="0" smtClean="0">
                <a:solidFill>
                  <a:srgbClr val="FFFF99"/>
                </a:solidFill>
              </a:rPr>
              <a:t>Doradztwo zawodowe</a:t>
            </a:r>
            <a:r>
              <a:rPr lang="pl-PL" sz="2800" dirty="0" smtClean="0">
                <a:solidFill>
                  <a:srgbClr val="FFFF99"/>
                </a:solidFill>
              </a:rPr>
              <a:t>.</a:t>
            </a:r>
            <a:endParaRPr lang="pl-PL" sz="2600" u="sng" dirty="0" smtClean="0">
              <a:solidFill>
                <a:srgbClr val="FFFF99"/>
              </a:solidFill>
            </a:endParaRPr>
          </a:p>
          <a:p>
            <a:r>
              <a:rPr lang="pl-PL" sz="2600" u="sng" dirty="0" err="1" smtClean="0">
                <a:solidFill>
                  <a:srgbClr val="FFFF99"/>
                </a:solidFill>
              </a:rPr>
              <a:t>Coaching</a:t>
            </a:r>
            <a:r>
              <a:rPr lang="pl-PL" sz="2600" u="sng" dirty="0" smtClean="0">
                <a:solidFill>
                  <a:srgbClr val="FFFF99"/>
                </a:solidFill>
              </a:rPr>
              <a:t> (dla uczestników projektu, otoczenia i pracodawców).</a:t>
            </a:r>
          </a:p>
          <a:p>
            <a:r>
              <a:rPr lang="pl-PL" sz="2600" u="sng" dirty="0" smtClean="0">
                <a:solidFill>
                  <a:srgbClr val="FFFF99"/>
                </a:solidFill>
              </a:rPr>
              <a:t>Dyżury prawnika.</a:t>
            </a:r>
            <a:endParaRPr lang="pl-PL" sz="2600" u="sng" dirty="0">
              <a:solidFill>
                <a:srgbClr val="FFFF99"/>
              </a:solidFill>
            </a:endParaRP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49154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000100" y="1643050"/>
            <a:ext cx="7215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Podjęte działania</a:t>
            </a:r>
            <a:endParaRPr lang="pl-P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3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95234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pic>
        <p:nvPicPr>
          <p:cNvPr id="14" name="Symbol zastępczy zawartości 13" descr="59a5324d52c427fe51c094bc243445c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714348" y="1928801"/>
            <a:ext cx="7072362" cy="4744837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5765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pl-PL" sz="3700" u="sng" dirty="0" smtClean="0">
                <a:solidFill>
                  <a:srgbClr val="FFFF99"/>
                </a:solidFill>
              </a:rPr>
              <a:t>Szkolenia zawodowe</a:t>
            </a:r>
            <a:r>
              <a:rPr lang="pl-PL" sz="3700" dirty="0" smtClean="0">
                <a:solidFill>
                  <a:srgbClr val="FFFF99"/>
                </a:solidFill>
              </a:rPr>
              <a:t> </a:t>
            </a:r>
            <a:r>
              <a:rPr lang="pl-PL" dirty="0" smtClean="0">
                <a:solidFill>
                  <a:srgbClr val="FFFF99"/>
                </a:solidFill>
              </a:rPr>
              <a:t>dopasowane do indywidualnych potrzeb i możliwości:</a:t>
            </a:r>
          </a:p>
          <a:p>
            <a:pPr>
              <a:lnSpc>
                <a:spcPct val="80000"/>
              </a:lnSpc>
              <a:defRPr/>
            </a:pPr>
            <a:endParaRPr lang="pl-PL" u="sng" dirty="0" smtClean="0">
              <a:solidFill>
                <a:srgbClr val="FFFF99"/>
              </a:solidFill>
            </a:endParaRPr>
          </a:p>
          <a:p>
            <a:pPr lvl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pl-PL" dirty="0" smtClean="0">
                <a:solidFill>
                  <a:srgbClr val="FFFF99"/>
                </a:solidFill>
              </a:rPr>
              <a:t>Pozostałe pomoce i sprzątaczki biurowe, hotelowe i podobne.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  <a:defRPr/>
            </a:pPr>
            <a:endParaRPr lang="pl-PL" dirty="0" smtClean="0">
              <a:solidFill>
                <a:srgbClr val="FFFF99"/>
              </a:solidFill>
            </a:endParaRPr>
          </a:p>
          <a:p>
            <a:pPr lvl="1">
              <a:lnSpc>
                <a:spcPct val="80000"/>
              </a:lnSpc>
              <a:buNone/>
              <a:defRPr/>
            </a:pPr>
            <a:r>
              <a:rPr lang="pl-PL" dirty="0" smtClean="0">
                <a:solidFill>
                  <a:srgbClr val="FFFF99"/>
                </a:solidFill>
              </a:rPr>
              <a:t>2. Florystyka oraz pomocniczy robotnik przy konserwacji terenu.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  <a:defRPr/>
            </a:pPr>
            <a:endParaRPr lang="pl-PL" dirty="0" smtClean="0">
              <a:solidFill>
                <a:srgbClr val="FFFF99"/>
              </a:solidFill>
            </a:endParaRPr>
          </a:p>
          <a:p>
            <a:pPr lvl="1">
              <a:lnSpc>
                <a:spcPct val="80000"/>
              </a:lnSpc>
              <a:buNone/>
              <a:defRPr/>
            </a:pPr>
            <a:r>
              <a:rPr lang="pl-PL" dirty="0" smtClean="0">
                <a:solidFill>
                  <a:srgbClr val="FFFF99"/>
                </a:solidFill>
              </a:rPr>
              <a:t>3. Pracownik ochrony fizycznej bez licencji.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  <a:defRPr/>
            </a:pPr>
            <a:endParaRPr lang="pl-PL" u="sng" dirty="0" smtClean="0">
              <a:solidFill>
                <a:srgbClr val="FFFF99"/>
              </a:solidFill>
            </a:endParaRPr>
          </a:p>
          <a:p>
            <a:pPr>
              <a:defRPr/>
            </a:pPr>
            <a:r>
              <a:rPr lang="pl-PL" sz="3700" u="sng" dirty="0" smtClean="0">
                <a:solidFill>
                  <a:srgbClr val="FFFF99"/>
                </a:solidFill>
              </a:rPr>
              <a:t>Organizacja staży dla Uczestników </a:t>
            </a:r>
            <a:r>
              <a:rPr lang="pl-PL" dirty="0" smtClean="0">
                <a:solidFill>
                  <a:srgbClr val="FFFF99"/>
                </a:solidFill>
              </a:rPr>
              <a:t>– zwiększenie aktywności zawodowej   oraz zdobycie doświadczenia  w pracy.</a:t>
            </a: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75778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000100" y="1643050"/>
            <a:ext cx="7215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Podjęte działania</a:t>
            </a:r>
            <a:endParaRPr lang="pl-P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576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sz="2600" u="sng" dirty="0" smtClean="0">
                <a:solidFill>
                  <a:srgbClr val="FFFF99"/>
                </a:solidFill>
              </a:rPr>
              <a:t>Działania środowiskowe</a:t>
            </a:r>
            <a:r>
              <a:rPr lang="pl-PL" sz="3400" u="sng" dirty="0" smtClean="0">
                <a:solidFill>
                  <a:srgbClr val="FFFF99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pl-PL" sz="2000" dirty="0" smtClean="0">
              <a:solidFill>
                <a:srgbClr val="FFFF99"/>
              </a:solidFill>
            </a:endParaRPr>
          </a:p>
          <a:p>
            <a:pPr lvl="1">
              <a:lnSpc>
                <a:spcPct val="80000"/>
              </a:lnSpc>
            </a:pPr>
            <a:r>
              <a:rPr lang="pl-PL" sz="2000" dirty="0" smtClean="0">
                <a:solidFill>
                  <a:srgbClr val="FFFF99"/>
                </a:solidFill>
              </a:rPr>
              <a:t>Wyjazd integracyjno-terapeutyczny dla Uczestników i ich otoczenia.</a:t>
            </a:r>
          </a:p>
          <a:p>
            <a:pPr>
              <a:lnSpc>
                <a:spcPct val="80000"/>
              </a:lnSpc>
            </a:pPr>
            <a:endParaRPr lang="pl-PL" sz="2400" dirty="0" smtClean="0">
              <a:solidFill>
                <a:srgbClr val="FFFF99"/>
              </a:solidFill>
            </a:endParaRPr>
          </a:p>
          <a:p>
            <a:pPr lvl="1">
              <a:lnSpc>
                <a:spcPct val="80000"/>
              </a:lnSpc>
            </a:pPr>
            <a:r>
              <a:rPr lang="pl-PL" sz="2000" dirty="0" smtClean="0">
                <a:solidFill>
                  <a:srgbClr val="FFFF99"/>
                </a:solidFill>
              </a:rPr>
              <a:t>Terapia manualna,</a:t>
            </a:r>
          </a:p>
          <a:p>
            <a:pPr lvl="1">
              <a:lnSpc>
                <a:spcPct val="80000"/>
              </a:lnSpc>
            </a:pPr>
            <a:endParaRPr lang="pl-PL" sz="2000" dirty="0" smtClean="0">
              <a:solidFill>
                <a:srgbClr val="FFFF99"/>
              </a:solidFill>
            </a:endParaRPr>
          </a:p>
          <a:p>
            <a:pPr lvl="1">
              <a:lnSpc>
                <a:spcPct val="80000"/>
              </a:lnSpc>
            </a:pPr>
            <a:r>
              <a:rPr lang="pl-PL" sz="2000" dirty="0" err="1" smtClean="0">
                <a:solidFill>
                  <a:srgbClr val="FFFF99"/>
                </a:solidFill>
              </a:rPr>
              <a:t>Arterapia</a:t>
            </a:r>
            <a:r>
              <a:rPr lang="pl-PL" sz="2000" dirty="0" smtClean="0">
                <a:solidFill>
                  <a:srgbClr val="FFFF99"/>
                </a:solidFill>
              </a:rPr>
              <a:t> – dla uczestników i ich otoczenia,</a:t>
            </a:r>
          </a:p>
          <a:p>
            <a:pPr>
              <a:lnSpc>
                <a:spcPct val="80000"/>
              </a:lnSpc>
            </a:pPr>
            <a:endParaRPr lang="pl-PL" sz="2400" dirty="0" smtClean="0">
              <a:solidFill>
                <a:srgbClr val="FFFF99"/>
              </a:solidFill>
            </a:endParaRPr>
          </a:p>
          <a:p>
            <a:pPr lvl="1">
              <a:lnSpc>
                <a:spcPct val="80000"/>
              </a:lnSpc>
            </a:pPr>
            <a:r>
              <a:rPr lang="pl-PL" sz="2000" dirty="0" smtClean="0">
                <a:solidFill>
                  <a:srgbClr val="FFFF99"/>
                </a:solidFill>
              </a:rPr>
              <a:t>Warsztaty z psychologiem dla otoczenia uczestników projektu.</a:t>
            </a:r>
            <a:endParaRPr lang="pl-PL" sz="2000" dirty="0">
              <a:solidFill>
                <a:srgbClr val="FFFF99"/>
              </a:solidFill>
            </a:endParaRP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76802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000100" y="1643050"/>
            <a:ext cx="7215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Podjęte działania</a:t>
            </a:r>
            <a:endParaRPr lang="pl-P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3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94210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pic>
        <p:nvPicPr>
          <p:cNvPr id="13" name="Symbol zastępczy zawartości 12" descr="58a90d0fce78883a6e462f9e902ffcc5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067029" y="1600200"/>
            <a:ext cx="3009942" cy="4525963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endParaRPr lang="pl-PL" dirty="0" smtClean="0">
              <a:solidFill>
                <a:srgbClr val="FFFF99"/>
              </a:solidFill>
            </a:endParaRPr>
          </a:p>
          <a:p>
            <a:r>
              <a:rPr lang="pl-PL" dirty="0" smtClean="0">
                <a:solidFill>
                  <a:srgbClr val="FFFF99"/>
                </a:solidFill>
              </a:rPr>
              <a:t>Dobrze oceniony program zajęć, wiedza, kompetencje i przygotowanie trenerów, sposób prowadzenia jasny i zrozumiały.</a:t>
            </a:r>
            <a:endParaRPr lang="pl-PL" dirty="0">
              <a:solidFill>
                <a:srgbClr val="FFFF99"/>
              </a:solidFill>
            </a:endParaRP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33794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pole tekstowe 8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28596" y="1500174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Badanie zadowolenia uczestników z zaproponowanych form wsparcia 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" name="Symbol zastępczy zawartości 9" descr="daeeab3b26622357a8875e9d5ef7e11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857364"/>
            <a:ext cx="7215238" cy="4840692"/>
          </a:xfrm>
        </p:spPr>
      </p:pic>
      <p:grpSp>
        <p:nvGrpSpPr>
          <p:cNvPr id="3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98306" name="CorelDRAW" r:id="rId4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endParaRPr lang="pl-PL" dirty="0" smtClean="0">
              <a:solidFill>
                <a:srgbClr val="FFFF99"/>
              </a:solidFill>
            </a:endParaRPr>
          </a:p>
          <a:p>
            <a:r>
              <a:rPr lang="pl-PL" dirty="0" smtClean="0">
                <a:solidFill>
                  <a:srgbClr val="FFFF99"/>
                </a:solidFill>
              </a:rPr>
              <a:t>Wszyscy uczestnicy zadowoleni z udziału w projekcie – projekt był przydatny i spełnił oczekiwania.</a:t>
            </a:r>
          </a:p>
          <a:p>
            <a:r>
              <a:rPr lang="pl-PL" dirty="0" smtClean="0">
                <a:solidFill>
                  <a:srgbClr val="FFFF99"/>
                </a:solidFill>
              </a:rPr>
              <a:t>Uczestnicy poleciliby innym udział w projekcie.</a:t>
            </a:r>
          </a:p>
          <a:p>
            <a:pPr>
              <a:buNone/>
            </a:pPr>
            <a:endParaRPr lang="pl-PL" dirty="0">
              <a:solidFill>
                <a:srgbClr val="FFFF99"/>
              </a:solidFill>
            </a:endParaRP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69634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pole tekstowe 8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28596" y="1571612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Badanie uczestników po zakończeniu udziału w projekcie </a:t>
            </a:r>
            <a:endParaRPr lang="pl-P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idx="1"/>
          </p:nvPr>
        </p:nvGraphicFramePr>
        <p:xfrm>
          <a:off x="457200" y="2500306"/>
          <a:ext cx="8229600" cy="36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77826" name="CorelDRAW" r:id="rId7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pole tekstowe 8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28596" y="1571612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Badanie uczestników po zakończeniu udziału w projekcie </a:t>
            </a:r>
            <a:endParaRPr lang="pl-P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" name="Symbol zastępczy zawartości 9" descr="f7a5e4d39d31f038d7935ea437888d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1571612"/>
            <a:ext cx="3214710" cy="4833866"/>
          </a:xfrm>
        </p:spPr>
      </p:pic>
      <p:grpSp>
        <p:nvGrpSpPr>
          <p:cNvPr id="3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97282" name="CorelDRAW" r:id="rId4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pl-PL" sz="3000" b="1" dirty="0" smtClean="0">
                <a:solidFill>
                  <a:srgbClr val="FFFF99"/>
                </a:solidFill>
              </a:rPr>
              <a:t>Zrealizowane projekty: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pl-PL" sz="2800" dirty="0" smtClean="0">
              <a:solidFill>
                <a:srgbClr val="FFFF99"/>
              </a:solidFill>
              <a:cs typeface="Arial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pl-PL" sz="3000" b="1" dirty="0" smtClean="0">
                <a:solidFill>
                  <a:srgbClr val="FFFF99"/>
                </a:solidFill>
                <a:cs typeface="Arial" charset="0"/>
              </a:rPr>
              <a:t>Aktywizacja społeczna podopiecznych Caritas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pl-PL" sz="2200" dirty="0" smtClean="0">
                <a:solidFill>
                  <a:srgbClr val="FFFF99"/>
                </a:solidFill>
                <a:cs typeface="Arial" charset="0"/>
              </a:rPr>
              <a:t>Kwota przyznana na realizację Projektu wyniosła: 1 249 582,48 PLN.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pl-PL" sz="2000" dirty="0" smtClean="0">
              <a:solidFill>
                <a:srgbClr val="FFFF99"/>
              </a:solidFill>
              <a:cs typeface="Arial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pl-PL" sz="3000" b="1" dirty="0" smtClean="0">
                <a:solidFill>
                  <a:srgbClr val="FFFF99"/>
                </a:solidFill>
                <a:cs typeface="Arial" charset="0"/>
              </a:rPr>
              <a:t>Aktywizacja szansą na sukces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pl-PL" sz="2200" dirty="0" smtClean="0">
                <a:solidFill>
                  <a:srgbClr val="FFFF99"/>
                </a:solidFill>
                <a:cs typeface="Arial" charset="0"/>
              </a:rPr>
              <a:t>Kwota przyznana na realizację Projektu wyniosła: 964 485,00 PLN.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pl-PL" sz="2000" dirty="0" smtClean="0">
              <a:solidFill>
                <a:srgbClr val="FFFF99"/>
              </a:solidFill>
              <a:cs typeface="Arial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pl-PL" sz="3000" b="1" dirty="0" smtClean="0">
                <a:solidFill>
                  <a:srgbClr val="FFFF99"/>
                </a:solidFill>
                <a:cs typeface="Arial" charset="0"/>
              </a:rPr>
              <a:t>Aktywizacja matek dzieci z autyzmem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pl-PL" sz="2200" dirty="0" smtClean="0">
                <a:solidFill>
                  <a:srgbClr val="FFFF99"/>
                </a:solidFill>
                <a:cs typeface="Arial" charset="0"/>
              </a:rPr>
              <a:t>Kwota przyznana na realizację Projektu wyniosła: 622 237,00 PLN.</a:t>
            </a:r>
          </a:p>
          <a:p>
            <a:pPr>
              <a:buNone/>
            </a:pPr>
            <a:endParaRPr lang="pl-PL" dirty="0"/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50178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r>
              <a:rPr lang="pl-PL" dirty="0" smtClean="0">
                <a:solidFill>
                  <a:srgbClr val="FFFF99"/>
                </a:solidFill>
              </a:rPr>
              <a:t>Udział w projekcie (zdaniem uczestników):</a:t>
            </a:r>
          </a:p>
          <a:p>
            <a:pPr lvl="1"/>
            <a:r>
              <a:rPr lang="pl-PL" dirty="0" smtClean="0">
                <a:solidFill>
                  <a:srgbClr val="FFFF99"/>
                </a:solidFill>
              </a:rPr>
              <a:t>Podniósł ich kwalifikacje zawodowe.</a:t>
            </a:r>
          </a:p>
          <a:p>
            <a:pPr lvl="1"/>
            <a:r>
              <a:rPr lang="pl-PL" dirty="0" smtClean="0">
                <a:solidFill>
                  <a:srgbClr val="FFFF99"/>
                </a:solidFill>
              </a:rPr>
              <a:t> Rozwinął kompetencje społeczno-zawodowe.</a:t>
            </a:r>
          </a:p>
          <a:p>
            <a:pPr lvl="1"/>
            <a:r>
              <a:rPr lang="pl-PL" dirty="0" smtClean="0">
                <a:solidFill>
                  <a:srgbClr val="FFFF99"/>
                </a:solidFill>
              </a:rPr>
              <a:t>Zwiększył umiejętność poruszania się po rynku pracy.</a:t>
            </a:r>
          </a:p>
          <a:p>
            <a:pPr lvl="1"/>
            <a:r>
              <a:rPr lang="pl-PL" dirty="0" smtClean="0">
                <a:solidFill>
                  <a:srgbClr val="FFFF99"/>
                </a:solidFill>
              </a:rPr>
              <a:t>Zwiększył aktywność życiową.</a:t>
            </a:r>
          </a:p>
          <a:p>
            <a:pPr lvl="1"/>
            <a:r>
              <a:rPr lang="pl-PL" dirty="0" smtClean="0">
                <a:solidFill>
                  <a:srgbClr val="FFFF99"/>
                </a:solidFill>
              </a:rPr>
              <a:t>Podniósł  szanse na znalezienie pracy.</a:t>
            </a:r>
            <a:endParaRPr lang="pl-PL" dirty="0">
              <a:solidFill>
                <a:srgbClr val="FFFF99"/>
              </a:solidFill>
            </a:endParaRP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78850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pole tekstowe 8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28596" y="1571612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Badanie uczestników po zakończeniu udziału w projekcie </a:t>
            </a:r>
            <a:endParaRPr lang="pl-P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solidFill>
                  <a:srgbClr val="FFFF99"/>
                </a:solidFill>
              </a:rPr>
              <a:t>Cel projektu</a:t>
            </a:r>
            <a:r>
              <a:rPr lang="pl-PL" dirty="0" smtClean="0">
                <a:solidFill>
                  <a:srgbClr val="FFFF99"/>
                </a:solidFill>
              </a:rPr>
              <a:t> jakim była aktywizacja społeczno-zawodowa 12 kobiet i 12 mężczyzn chorych psychicznie z terenu gmin Chełmża – miasto, Płużnica, Czernikowo, Książki, Kijewo Królewskie, Łabiszyn, Stolno, Dębowa Łąka, Łysomice, Unisław w okresie 04.2013-06.2014, został osiągnięty na poziomie </a:t>
            </a:r>
            <a:r>
              <a:rPr lang="pl-PL" b="1" dirty="0" smtClean="0">
                <a:solidFill>
                  <a:srgbClr val="FFFF99"/>
                </a:solidFill>
              </a:rPr>
              <a:t>12 kobiet i 11 mężczyzn.</a:t>
            </a: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79874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pole tekstowe 8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28596" y="1571612"/>
            <a:ext cx="8215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Realizacja celu głównego</a:t>
            </a:r>
            <a:endParaRPr lang="pl-P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pl-PL" dirty="0" smtClean="0">
                <a:solidFill>
                  <a:srgbClr val="FFFF99"/>
                </a:solidFill>
              </a:rPr>
              <a:t>Wzrost kompetencji społecznych niezbędnych na rynku pracy u 24 uczestników w okresie 04.2013-06.2014 poprzez specjalistyczne wsparcie wynikające z zaadoptowania metody pracy partnera.</a:t>
            </a:r>
          </a:p>
          <a:p>
            <a:pPr lvl="0" algn="just"/>
            <a:r>
              <a:rPr lang="pl-PL" dirty="0" smtClean="0">
                <a:solidFill>
                  <a:srgbClr val="FFFF99"/>
                </a:solidFill>
              </a:rPr>
              <a:t>Podniesienie umiejętności aktywnego poruszania się po rynku pracy u 24 uczestników projektu w okresie 04.2013-06.2014 poprzez specjalistyczne wsparcie wynikające z zaadoptowania metody pracy partnera.</a:t>
            </a:r>
          </a:p>
          <a:p>
            <a:pPr lvl="0" algn="just"/>
            <a:r>
              <a:rPr lang="pl-PL" dirty="0" smtClean="0">
                <a:solidFill>
                  <a:srgbClr val="FFFF99"/>
                </a:solidFill>
              </a:rPr>
              <a:t>Podniesienie kwalifikacji zawodowych poprzez organizację szkoleń zawodowych dla 24 uczestników w okresie 04.2013-06.2014.</a:t>
            </a:r>
          </a:p>
          <a:p>
            <a:pPr lvl="0" algn="just"/>
            <a:r>
              <a:rPr lang="pl-PL" dirty="0" smtClean="0">
                <a:solidFill>
                  <a:srgbClr val="FFFF99"/>
                </a:solidFill>
              </a:rPr>
              <a:t>Zwiększenie aktywności zawodowej 23 uczestników poprzez uczestnictwo w stażu zawodowym w okresie 04.2013-06.2014 oraz podjęcie zatrudnienia i założenie własnej działalności gospodarczej.</a:t>
            </a:r>
            <a:endParaRPr lang="pl-PL" dirty="0">
              <a:solidFill>
                <a:srgbClr val="FFFF99"/>
              </a:solidFill>
            </a:endParaRP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80898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pole tekstowe 8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28596" y="1571612"/>
            <a:ext cx="8215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Realizacja celów szczegółowych</a:t>
            </a:r>
            <a:endParaRPr lang="pl-P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" name="Symbol zastępczy zawartości 9" descr="87c94c496047b171074a2c38b51b65c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928802"/>
            <a:ext cx="6357982" cy="4228306"/>
          </a:xfrm>
        </p:spPr>
      </p:pic>
      <p:grpSp>
        <p:nvGrpSpPr>
          <p:cNvPr id="3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96258" name="CorelDRAW" r:id="rId4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92909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pl-PL" dirty="0" smtClean="0">
                <a:solidFill>
                  <a:srgbClr val="FFFF99"/>
                </a:solidFill>
              </a:rPr>
              <a:t>12 kobiet i 11 mężczyzn zagrożonych wykluczeniem społecznym zakończyło udział w projekcie.</a:t>
            </a:r>
          </a:p>
          <a:p>
            <a:pPr lvl="0"/>
            <a:r>
              <a:rPr lang="pl-PL" dirty="0" smtClean="0">
                <a:solidFill>
                  <a:srgbClr val="FFFF99"/>
                </a:solidFill>
              </a:rPr>
              <a:t>12 kobiet i 12 mężczyzn podniosło swoje kompetencje społeczne.</a:t>
            </a:r>
          </a:p>
          <a:p>
            <a:pPr lvl="0"/>
            <a:r>
              <a:rPr lang="pl-PL" dirty="0" smtClean="0">
                <a:solidFill>
                  <a:srgbClr val="FFFF99"/>
                </a:solidFill>
              </a:rPr>
              <a:t>12 kobiet i 12 mężczyzn zagrożonych wykluczeniem społecznym podniosło swoje umiejętności aktywnego poruszania się po rynku pracy.</a:t>
            </a:r>
          </a:p>
          <a:p>
            <a:pPr lvl="0"/>
            <a:r>
              <a:rPr lang="pl-PL" dirty="0" smtClean="0">
                <a:solidFill>
                  <a:srgbClr val="FFFF99"/>
                </a:solidFill>
              </a:rPr>
              <a:t>12 kobiet i 12 mężczyzn zagrożonych wykluczeniem społecznym podniosło swoje kwalifikacje zawodowe.</a:t>
            </a:r>
          </a:p>
          <a:p>
            <a:pPr lvl="0"/>
            <a:r>
              <a:rPr lang="pl-PL" dirty="0" smtClean="0">
                <a:solidFill>
                  <a:srgbClr val="FFFF99"/>
                </a:solidFill>
              </a:rPr>
              <a:t>12 kobiet i 9 mężczyzn odbyło staż u pracodawców.</a:t>
            </a:r>
          </a:p>
          <a:p>
            <a:pPr>
              <a:buNone/>
            </a:pPr>
            <a:endParaRPr lang="pl-PL" dirty="0">
              <a:solidFill>
                <a:srgbClr val="FFFF99"/>
              </a:solidFill>
            </a:endParaRP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72706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000100" y="1571612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Realizacja wskaźników</a:t>
            </a:r>
            <a:endParaRPr lang="pl-P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92909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dirty="0" smtClean="0">
                <a:solidFill>
                  <a:srgbClr val="FFFF99"/>
                </a:solidFill>
              </a:rPr>
              <a:t>N</a:t>
            </a:r>
            <a:r>
              <a:rPr lang="pl-PL" dirty="0" smtClean="0">
                <a:solidFill>
                  <a:srgbClr val="FFFF99"/>
                </a:solidFill>
              </a:rPr>
              <a:t>a podstawie umowy z dnia 19.11.2013 r. Instytucja </a:t>
            </a:r>
            <a:r>
              <a:rPr lang="pl-PL" dirty="0" smtClean="0">
                <a:solidFill>
                  <a:srgbClr val="FFFF99"/>
                </a:solidFill>
              </a:rPr>
              <a:t>S</a:t>
            </a:r>
            <a:r>
              <a:rPr lang="pl-PL" dirty="0" smtClean="0">
                <a:solidFill>
                  <a:srgbClr val="FFFF99"/>
                </a:solidFill>
              </a:rPr>
              <a:t>zkoleniowa La </a:t>
            </a:r>
            <a:r>
              <a:rPr lang="pl-PL" dirty="0" err="1" smtClean="0">
                <a:solidFill>
                  <a:srgbClr val="FFFF99"/>
                </a:solidFill>
              </a:rPr>
              <a:t>Soleil</a:t>
            </a:r>
            <a:r>
              <a:rPr lang="pl-PL" dirty="0" smtClean="0">
                <a:solidFill>
                  <a:srgbClr val="FFFF99"/>
                </a:solidFill>
              </a:rPr>
              <a:t> nieodpłatnie przekazała Wojewódzkiemu Szpitalowi Zespolonemu im. L. Rydygiera w Toruniu sprzęt przydatny do zajęć terapeutycznych. Był to:</a:t>
            </a:r>
          </a:p>
          <a:p>
            <a:pPr algn="just"/>
            <a:r>
              <a:rPr lang="pl-PL" sz="2400" dirty="0" smtClean="0">
                <a:solidFill>
                  <a:srgbClr val="FFFF99"/>
                </a:solidFill>
              </a:rPr>
              <a:t>Zestaw z piecem do wypalania. </a:t>
            </a:r>
          </a:p>
          <a:p>
            <a:pPr algn="just"/>
            <a:r>
              <a:rPr lang="pl-PL" sz="2400" dirty="0" smtClean="0">
                <a:solidFill>
                  <a:srgbClr val="FFFF99"/>
                </a:solidFill>
              </a:rPr>
              <a:t>2</a:t>
            </a:r>
            <a:r>
              <a:rPr lang="pl-PL" sz="2400" dirty="0" smtClean="0">
                <a:solidFill>
                  <a:srgbClr val="FFFF99"/>
                </a:solidFill>
              </a:rPr>
              <a:t> a</a:t>
            </a:r>
            <a:r>
              <a:rPr lang="pl-PL" sz="2400" dirty="0" smtClean="0">
                <a:solidFill>
                  <a:srgbClr val="FFFF99"/>
                </a:solidFill>
              </a:rPr>
              <a:t>paraty fotograficzne.</a:t>
            </a:r>
          </a:p>
          <a:p>
            <a:pPr algn="just"/>
            <a:r>
              <a:rPr lang="pl-PL" sz="2400" dirty="0" smtClean="0">
                <a:solidFill>
                  <a:srgbClr val="FFFF99"/>
                </a:solidFill>
              </a:rPr>
              <a:t>Komputer stacjonarny z oprogramowaniem.</a:t>
            </a:r>
          </a:p>
          <a:p>
            <a:pPr algn="just"/>
            <a:r>
              <a:rPr lang="pl-PL" sz="2400" dirty="0" smtClean="0">
                <a:solidFill>
                  <a:srgbClr val="FFFF99"/>
                </a:solidFill>
              </a:rPr>
              <a:t>Drukarka HP.</a:t>
            </a:r>
          </a:p>
          <a:p>
            <a:pPr algn="just"/>
            <a:r>
              <a:rPr lang="pl-PL" sz="2400" dirty="0" smtClean="0">
                <a:solidFill>
                  <a:srgbClr val="FFFF99"/>
                </a:solidFill>
              </a:rPr>
              <a:t>4 prasy do papieru</a:t>
            </a:r>
            <a:r>
              <a:rPr lang="pl-PL" sz="2400" dirty="0" smtClean="0">
                <a:solidFill>
                  <a:srgbClr val="FFFF99"/>
                </a:solidFill>
              </a:rPr>
              <a:t> .</a:t>
            </a:r>
            <a:endParaRPr lang="pl-PL" sz="2400" dirty="0">
              <a:solidFill>
                <a:srgbClr val="FFFF99"/>
              </a:solidFill>
            </a:endParaRP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101378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000100" y="1571612"/>
            <a:ext cx="71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Przekazanie sprzętu</a:t>
            </a:r>
            <a:endParaRPr lang="pl-P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" name="Symbol zastępczy zawartości 9" descr="b27cab33222c3b4e336ea9653795cb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643050"/>
            <a:ext cx="7500990" cy="4988452"/>
          </a:xfrm>
        </p:spPr>
      </p:pic>
      <p:grpSp>
        <p:nvGrpSpPr>
          <p:cNvPr id="3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102402" name="CorelDRAW" r:id="rId4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71966"/>
          </a:xfrm>
        </p:spPr>
        <p:txBody>
          <a:bodyPr>
            <a:normAutofit fontScale="70000" lnSpcReduction="20000"/>
          </a:bodyPr>
          <a:lstStyle/>
          <a:p>
            <a:pPr lvl="0"/>
            <a:endParaRPr lang="pl-PL" dirty="0" smtClean="0">
              <a:solidFill>
                <a:srgbClr val="FFFF99"/>
              </a:solidFill>
            </a:endParaRPr>
          </a:p>
          <a:p>
            <a:pPr lvl="0"/>
            <a:r>
              <a:rPr lang="pl-PL" dirty="0" smtClean="0">
                <a:solidFill>
                  <a:srgbClr val="FFFF99"/>
                </a:solidFill>
              </a:rPr>
              <a:t>336 h warsztatów rozwoju dla 24 osób.</a:t>
            </a:r>
          </a:p>
          <a:p>
            <a:pPr lvl="0"/>
            <a:r>
              <a:rPr lang="pl-PL" dirty="0" smtClean="0">
                <a:solidFill>
                  <a:srgbClr val="FFFF99"/>
                </a:solidFill>
              </a:rPr>
              <a:t>72 zestawy materiałów szkoleniowych.</a:t>
            </a:r>
          </a:p>
          <a:p>
            <a:pPr lvl="0"/>
            <a:r>
              <a:rPr lang="pl-PL" dirty="0" smtClean="0">
                <a:solidFill>
                  <a:srgbClr val="FFFF99"/>
                </a:solidFill>
              </a:rPr>
              <a:t>276 h </a:t>
            </a:r>
            <a:r>
              <a:rPr lang="pl-PL" dirty="0" err="1" smtClean="0">
                <a:solidFill>
                  <a:srgbClr val="FFFF99"/>
                </a:solidFill>
              </a:rPr>
              <a:t>coachingu</a:t>
            </a:r>
            <a:r>
              <a:rPr lang="pl-PL" dirty="0" smtClean="0">
                <a:solidFill>
                  <a:srgbClr val="FFFF99"/>
                </a:solidFill>
              </a:rPr>
              <a:t> dla uczestników projektu.</a:t>
            </a:r>
          </a:p>
          <a:p>
            <a:pPr lvl="0"/>
            <a:r>
              <a:rPr lang="pl-PL" dirty="0" smtClean="0">
                <a:solidFill>
                  <a:srgbClr val="FFFF99"/>
                </a:solidFill>
              </a:rPr>
              <a:t>278 </a:t>
            </a:r>
            <a:r>
              <a:rPr lang="pl-PL" dirty="0" smtClean="0">
                <a:solidFill>
                  <a:srgbClr val="FFFF99"/>
                </a:solidFill>
              </a:rPr>
              <a:t>h </a:t>
            </a:r>
            <a:r>
              <a:rPr lang="pl-PL" dirty="0" err="1" smtClean="0">
                <a:solidFill>
                  <a:srgbClr val="FFFF99"/>
                </a:solidFill>
              </a:rPr>
              <a:t>coachnigu</a:t>
            </a:r>
            <a:r>
              <a:rPr lang="pl-PL" dirty="0" smtClean="0">
                <a:solidFill>
                  <a:srgbClr val="FFFF99"/>
                </a:solidFill>
              </a:rPr>
              <a:t> </a:t>
            </a:r>
            <a:r>
              <a:rPr lang="pl-PL" smtClean="0">
                <a:solidFill>
                  <a:srgbClr val="FFFF99"/>
                </a:solidFill>
              </a:rPr>
              <a:t>dla </a:t>
            </a:r>
            <a:r>
              <a:rPr lang="pl-PL" smtClean="0">
                <a:solidFill>
                  <a:srgbClr val="FFFF99"/>
                </a:solidFill>
              </a:rPr>
              <a:t>najbliższych (otoczenia) </a:t>
            </a:r>
            <a:r>
              <a:rPr lang="pl-PL" dirty="0" smtClean="0">
                <a:solidFill>
                  <a:srgbClr val="FFFF99"/>
                </a:solidFill>
              </a:rPr>
              <a:t>uczestników projektu</a:t>
            </a:r>
            <a:r>
              <a:rPr lang="pl-PL" dirty="0" smtClean="0">
                <a:solidFill>
                  <a:srgbClr val="FFFF99"/>
                </a:solidFill>
              </a:rPr>
              <a:t>.</a:t>
            </a:r>
          </a:p>
          <a:p>
            <a:pPr lvl="0"/>
            <a:r>
              <a:rPr lang="pl-PL" dirty="0" smtClean="0">
                <a:solidFill>
                  <a:srgbClr val="FFFF99"/>
                </a:solidFill>
              </a:rPr>
              <a:t>84 h </a:t>
            </a:r>
            <a:r>
              <a:rPr lang="pl-PL" dirty="0" err="1" smtClean="0">
                <a:solidFill>
                  <a:srgbClr val="FFFF99"/>
                </a:solidFill>
              </a:rPr>
              <a:t>h</a:t>
            </a:r>
            <a:r>
              <a:rPr lang="pl-PL" dirty="0" smtClean="0">
                <a:solidFill>
                  <a:srgbClr val="FFFF99"/>
                </a:solidFill>
              </a:rPr>
              <a:t> </a:t>
            </a:r>
            <a:r>
              <a:rPr lang="pl-PL" dirty="0" err="1" smtClean="0">
                <a:solidFill>
                  <a:srgbClr val="FFFF99"/>
                </a:solidFill>
              </a:rPr>
              <a:t>coachnigu</a:t>
            </a:r>
            <a:r>
              <a:rPr lang="pl-PL" dirty="0" smtClean="0">
                <a:solidFill>
                  <a:srgbClr val="FFFF99"/>
                </a:solidFill>
              </a:rPr>
              <a:t> </a:t>
            </a:r>
            <a:r>
              <a:rPr lang="pl-PL" dirty="0" smtClean="0">
                <a:solidFill>
                  <a:srgbClr val="FFFF99"/>
                </a:solidFill>
              </a:rPr>
              <a:t>dla pracodawców. </a:t>
            </a:r>
            <a:endParaRPr lang="pl-PL" dirty="0" smtClean="0">
              <a:solidFill>
                <a:srgbClr val="FFFF99"/>
              </a:solidFill>
            </a:endParaRPr>
          </a:p>
          <a:p>
            <a:pPr lvl="0"/>
            <a:r>
              <a:rPr lang="pl-PL" dirty="0" smtClean="0">
                <a:solidFill>
                  <a:srgbClr val="FFFF99"/>
                </a:solidFill>
              </a:rPr>
              <a:t>84 h doradztwa zawodowego dla 24 osób.</a:t>
            </a:r>
          </a:p>
          <a:p>
            <a:pPr lvl="0"/>
            <a:r>
              <a:rPr lang="pl-PL" dirty="0" smtClean="0">
                <a:solidFill>
                  <a:srgbClr val="FFFF99"/>
                </a:solidFill>
              </a:rPr>
              <a:t>48 h doradztwa indywidualnego dla 24 osób.</a:t>
            </a:r>
          </a:p>
          <a:p>
            <a:pPr lvl="0"/>
            <a:r>
              <a:rPr lang="pl-PL" dirty="0" smtClean="0">
                <a:solidFill>
                  <a:srgbClr val="FFFF99"/>
                </a:solidFill>
              </a:rPr>
              <a:t>24 osoby ukończyły szkolenia zawodowe.</a:t>
            </a:r>
          </a:p>
          <a:p>
            <a:pPr lvl="0"/>
            <a:r>
              <a:rPr lang="pl-PL" dirty="0" smtClean="0">
                <a:solidFill>
                  <a:srgbClr val="FFFF99"/>
                </a:solidFill>
              </a:rPr>
              <a:t>22 miejsca odbywania stażu. </a:t>
            </a:r>
          </a:p>
          <a:p>
            <a:pPr lvl="0"/>
            <a:r>
              <a:rPr lang="pl-PL" dirty="0" smtClean="0">
                <a:solidFill>
                  <a:srgbClr val="FFFF99"/>
                </a:solidFill>
              </a:rPr>
              <a:t>3 wyjazdy terapeutyczne dla 24 uczestników i ich otoczenia.</a:t>
            </a:r>
          </a:p>
          <a:p>
            <a:pPr lvl="0"/>
            <a:r>
              <a:rPr lang="pl-PL" dirty="0" smtClean="0">
                <a:solidFill>
                  <a:srgbClr val="FFFF99"/>
                </a:solidFill>
              </a:rPr>
              <a:t>4 spotkania grup roboczych.</a:t>
            </a:r>
          </a:p>
          <a:p>
            <a:endParaRPr lang="pl-PL" dirty="0" smtClean="0">
              <a:solidFill>
                <a:srgbClr val="FFFF99"/>
              </a:solidFill>
            </a:endParaRP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74754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28596" y="1571612"/>
            <a:ext cx="8001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Projekt w liczbach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86214"/>
          </a:xfrm>
        </p:spPr>
        <p:txBody>
          <a:bodyPr/>
          <a:lstStyle/>
          <a:p>
            <a:pPr algn="ctr">
              <a:buNone/>
            </a:pPr>
            <a:endParaRPr lang="pl-PL" dirty="0" smtClean="0">
              <a:solidFill>
                <a:srgbClr val="FFFF99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99"/>
                </a:solidFill>
              </a:rPr>
              <a:t>8 uczestników projektu otrzymało zatrudnienie </a:t>
            </a:r>
            <a:endParaRPr lang="pl-PL" dirty="0">
              <a:solidFill>
                <a:srgbClr val="FFFF99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99"/>
                </a:solidFill>
              </a:rPr>
              <a:t>=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99"/>
                </a:solidFill>
              </a:rPr>
              <a:t>8 osób zmieni swoje życie</a:t>
            </a: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73730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285852" y="1714488"/>
            <a:ext cx="678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000" b="1" dirty="0" smtClean="0">
                <a:solidFill>
                  <a:srgbClr val="FFFF99"/>
                </a:solidFill>
              </a:rPr>
              <a:t>Największy sukces</a:t>
            </a:r>
            <a:endParaRPr lang="pl-P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86214"/>
          </a:xfrm>
        </p:spPr>
        <p:txBody>
          <a:bodyPr/>
          <a:lstStyle/>
          <a:p>
            <a:pPr algn="ctr">
              <a:buNone/>
            </a:pPr>
            <a:endParaRPr lang="pl-PL" dirty="0" smtClean="0">
              <a:solidFill>
                <a:srgbClr val="FFFF99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FF99"/>
                </a:solidFill>
              </a:rPr>
              <a:t>Dziękuję za uwagę</a:t>
            </a:r>
            <a:endParaRPr lang="pl-PL" dirty="0" smtClean="0">
              <a:solidFill>
                <a:srgbClr val="FFFF99"/>
              </a:solidFill>
            </a:endParaRP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100354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FFFF99"/>
                </a:solidFill>
              </a:rPr>
              <a:t>Instytucja pośrednicząca</a:t>
            </a:r>
          </a:p>
          <a:p>
            <a:pPr algn="ctr">
              <a:buNone/>
            </a:pPr>
            <a:endParaRPr lang="pl-PL" b="1" dirty="0" smtClean="0">
              <a:solidFill>
                <a:srgbClr val="FFFF99"/>
              </a:solidFill>
            </a:endParaRPr>
          </a:p>
          <a:p>
            <a:pPr algn="just"/>
            <a:r>
              <a:rPr lang="pl-PL" dirty="0" smtClean="0">
                <a:solidFill>
                  <a:srgbClr val="FFFF99"/>
                </a:solidFill>
              </a:rPr>
              <a:t>Projekt możliwy do realizacji dzięki zrozumieniu i wsparciu Instytucji Pośredniczącej -  </a:t>
            </a:r>
            <a:r>
              <a:rPr lang="pl-PL" b="1" dirty="0" smtClean="0">
                <a:solidFill>
                  <a:srgbClr val="FFFF99"/>
                </a:solidFill>
              </a:rPr>
              <a:t>Regionalnego Ośrodka Polityki Społecznej w Toruniu.</a:t>
            </a:r>
            <a:endParaRPr lang="pl-PL" b="1" dirty="0">
              <a:solidFill>
                <a:srgbClr val="FFFF99"/>
              </a:solidFill>
            </a:endParaRP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60418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6433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l-PL" dirty="0" smtClean="0">
                <a:solidFill>
                  <a:srgbClr val="FFFF99"/>
                </a:solidFill>
              </a:rPr>
              <a:t>Nowatorskie i odważne zmierzenie się z założeniami Narodowego Programu Ochrony Zdrowia Psychicznego.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solidFill>
                  <a:srgbClr val="FFFF99"/>
                </a:solidFill>
              </a:rPr>
              <a:t>Realizacja celu Programu tj. aktywizacji  społecznej i zawodowej osób z zaburzeniami psychicznymi.</a:t>
            </a:r>
            <a:endParaRPr lang="pl-PL" dirty="0">
              <a:solidFill>
                <a:srgbClr val="FFFF99"/>
              </a:solidFill>
            </a:endParaRP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51202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14348" y="1857364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FFFF99"/>
                </a:solidFill>
                <a:latin typeface="+mj-lt"/>
              </a:rPr>
              <a:t>Geneza projektu</a:t>
            </a:r>
            <a:endParaRPr lang="pl-PL" sz="4000" b="1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</p:nvPr>
        </p:nvGraphicFramePr>
        <p:xfrm>
          <a:off x="500034" y="2285992"/>
          <a:ext cx="81867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59394" name="CorelDRAW" r:id="rId8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857224" y="1571612"/>
            <a:ext cx="7429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800" b="1" dirty="0" smtClean="0">
                <a:solidFill>
                  <a:srgbClr val="FFFF99"/>
                </a:solidFill>
                <a:latin typeface="+mj-lt"/>
              </a:rPr>
              <a:t>O projekcie</a:t>
            </a:r>
            <a:endParaRPr lang="pl-PL" sz="3800" b="1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3500430" y="5500702"/>
            <a:ext cx="5214974" cy="7858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571868" y="5715016"/>
            <a:ext cx="507209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FF00"/>
                </a:solidFill>
                <a:latin typeface="+mj-lt"/>
              </a:rPr>
              <a:t> Województwo Kujawsko-Pomorskie</a:t>
            </a:r>
            <a:endParaRPr lang="pl-PL" sz="2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929090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pl-PL" sz="1800" dirty="0" smtClean="0">
              <a:solidFill>
                <a:srgbClr val="FFFF99"/>
              </a:solidFill>
              <a:cs typeface="Arial" charset="0"/>
            </a:endParaRPr>
          </a:p>
          <a:p>
            <a:pPr lvl="0">
              <a:defRPr/>
            </a:pPr>
            <a:r>
              <a:rPr lang="pl-PL" sz="2200" dirty="0" smtClean="0">
                <a:solidFill>
                  <a:srgbClr val="FFFF99"/>
                </a:solidFill>
                <a:cs typeface="Arial" charset="0"/>
              </a:rPr>
              <a:t>Placówka psychiatryczna w Cardiff w Wielkiej Brytanii wypracowała  efektywny model aktywizacji społecznej osób mających problemy psychiczne. Model ten polega na jednoczesnej pracy  z osobą chorą i z jej najbliższym otoczeniem. </a:t>
            </a:r>
          </a:p>
          <a:p>
            <a:pPr lvl="0">
              <a:defRPr/>
            </a:pPr>
            <a:r>
              <a:rPr lang="pl-PL" sz="2200" dirty="0" smtClean="0">
                <a:solidFill>
                  <a:srgbClr val="FFFF99"/>
                </a:solidFill>
                <a:cs typeface="Arial" charset="0"/>
              </a:rPr>
              <a:t>Realizowany model pozytywnie wpływa na otoczenie osób z zaburzeniami psychicznymi.</a:t>
            </a:r>
          </a:p>
          <a:p>
            <a:pPr lvl="0">
              <a:defRPr/>
            </a:pPr>
            <a:r>
              <a:rPr lang="pl-PL" sz="2200" dirty="0" smtClean="0">
                <a:solidFill>
                  <a:srgbClr val="FFFF99"/>
                </a:solidFill>
                <a:cs typeface="Arial" charset="0"/>
              </a:rPr>
              <a:t>Zastosowanie modelu zmienia stereotypowe postrzegania pracowników mających problemy psychiczne.</a:t>
            </a:r>
          </a:p>
          <a:p>
            <a:pPr lvl="0">
              <a:defRPr/>
            </a:pPr>
            <a:r>
              <a:rPr lang="pl-PL" sz="2200" dirty="0" smtClean="0">
                <a:solidFill>
                  <a:srgbClr val="FFFF99"/>
                </a:solidFill>
                <a:cs typeface="Arial" charset="0"/>
              </a:rPr>
              <a:t>Efektem współpracy jest stworzenie</a:t>
            </a:r>
            <a:r>
              <a:rPr lang="pl-PL" sz="2200" b="1" dirty="0" smtClean="0">
                <a:solidFill>
                  <a:srgbClr val="FFFF99"/>
                </a:solidFill>
                <a:cs typeface="Arial" charset="0"/>
              </a:rPr>
              <a:t> </a:t>
            </a:r>
            <a:r>
              <a:rPr lang="pl-PL" sz="2200" b="1" spc="300" dirty="0" smtClean="0">
                <a:solidFill>
                  <a:srgbClr val="FFFF99"/>
                </a:solidFill>
                <a:cs typeface="Arial" charset="0"/>
              </a:rPr>
              <a:t>Planu Opieki i Leczenia</a:t>
            </a:r>
          </a:p>
          <a:p>
            <a:pPr>
              <a:buNone/>
            </a:pPr>
            <a:endParaRPr lang="pl-PL" dirty="0"/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61442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42910" y="185736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3000" b="1" dirty="0" smtClean="0">
                <a:solidFill>
                  <a:srgbClr val="FFFF99"/>
                </a:solidFill>
                <a:latin typeface="Calibri"/>
              </a:rPr>
              <a:t>Projekt ponadnarodowy: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92909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pl-PL" b="1" u="sng" dirty="0" smtClean="0">
                <a:solidFill>
                  <a:srgbClr val="FFFF99"/>
                </a:solidFill>
              </a:rPr>
              <a:t>Cel nadrzędny</a:t>
            </a:r>
            <a:r>
              <a:rPr lang="pl-PL" u="sng" dirty="0" smtClean="0">
                <a:solidFill>
                  <a:srgbClr val="FFFF99"/>
                </a:solidFill>
              </a:rPr>
              <a:t>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dirty="0" smtClean="0">
                <a:solidFill>
                  <a:srgbClr val="FFFF99"/>
                </a:solidFill>
              </a:rPr>
              <a:t>Aktywizacja społeczna i zawodowa 12 kobiet i 12 mężczyzn, z gmin: Chełmża-miasto, Płużnica, Czernikowo, Książki, Kijewo Królewskie, Łabiszyn, Stolno, Dębowa Łąka, Łysomice, Unisław, w okresie od kwietnia 2013 roku do czerwca 2014 roku.</a:t>
            </a:r>
          </a:p>
          <a:p>
            <a:pPr>
              <a:lnSpc>
                <a:spcPct val="90000"/>
              </a:lnSpc>
            </a:pPr>
            <a:r>
              <a:rPr lang="pl-PL" b="1" u="sng" dirty="0" smtClean="0">
                <a:solidFill>
                  <a:srgbClr val="FFFF99"/>
                </a:solidFill>
              </a:rPr>
              <a:t>Cele szczegółowe</a:t>
            </a:r>
            <a:r>
              <a:rPr lang="pl-PL" u="sng" dirty="0" smtClean="0">
                <a:solidFill>
                  <a:srgbClr val="FFFF99"/>
                </a:solidFill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pl-PL" dirty="0" smtClean="0">
                <a:solidFill>
                  <a:srgbClr val="FFFF99"/>
                </a:solidFill>
              </a:rPr>
              <a:t>-    Wzrost kompetencji społecznych niezbędnych na rynku pracy poprzez specjalistyczne wsparcie wynikające z zaadaptowania metody pracy partnera.</a:t>
            </a:r>
          </a:p>
          <a:p>
            <a:pPr>
              <a:lnSpc>
                <a:spcPct val="90000"/>
              </a:lnSpc>
              <a:buNone/>
            </a:pPr>
            <a:r>
              <a:rPr lang="pl-PL" dirty="0" smtClean="0">
                <a:solidFill>
                  <a:srgbClr val="FFFF99"/>
                </a:solidFill>
              </a:rPr>
              <a:t>-    Podniesienie umiejętności aktywnego poruszania się po rynku pracy.</a:t>
            </a:r>
          </a:p>
          <a:p>
            <a:pPr>
              <a:lnSpc>
                <a:spcPct val="90000"/>
              </a:lnSpc>
              <a:buNone/>
            </a:pPr>
            <a:r>
              <a:rPr lang="pl-PL" dirty="0" smtClean="0">
                <a:solidFill>
                  <a:srgbClr val="FFFF99"/>
                </a:solidFill>
              </a:rPr>
              <a:t>-    Podniesienie umiejętności zawodowych poprzez organizowanie szkoleń zawodowych.</a:t>
            </a:r>
          </a:p>
          <a:p>
            <a:pPr>
              <a:lnSpc>
                <a:spcPct val="90000"/>
              </a:lnSpc>
              <a:buNone/>
            </a:pPr>
            <a:r>
              <a:rPr lang="pl-PL" dirty="0" smtClean="0">
                <a:solidFill>
                  <a:srgbClr val="FFFF99"/>
                </a:solidFill>
              </a:rPr>
              <a:t>-    Zwiększenie aktywności poprzez uczestnictwo w stażu zawodowym.</a:t>
            </a:r>
          </a:p>
          <a:p>
            <a:pPr>
              <a:lnSpc>
                <a:spcPct val="90000"/>
              </a:lnSpc>
              <a:buNone/>
            </a:pPr>
            <a:endParaRPr lang="pl-PL" sz="2400" b="1" dirty="0" smtClean="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pl-PL" sz="2400" b="1" dirty="0" smtClean="0">
                <a:solidFill>
                  <a:srgbClr val="FFFF99"/>
                </a:solidFill>
              </a:rPr>
              <a:t> </a:t>
            </a:r>
            <a:endParaRPr lang="pl-PL" sz="2400" dirty="0" smtClean="0">
              <a:solidFill>
                <a:srgbClr val="FFFF99"/>
              </a:solidFill>
            </a:endParaRPr>
          </a:p>
          <a:p>
            <a:pPr>
              <a:buNone/>
            </a:pPr>
            <a:endParaRPr lang="pl-PL" dirty="0"/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62466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71472" y="1785926"/>
            <a:ext cx="8001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solidFill>
                  <a:srgbClr val="FFFF99"/>
                </a:solidFill>
                <a:latin typeface="Calibri"/>
                <a:ea typeface="+mj-ea"/>
                <a:cs typeface="+mj-cs"/>
              </a:rPr>
              <a:t>Cele projektu: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00052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pl-PL" sz="2000" dirty="0" smtClean="0">
              <a:solidFill>
                <a:srgbClr val="FFFF99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pl-PL" sz="2000" dirty="0" smtClean="0">
                <a:solidFill>
                  <a:srgbClr val="FFFF99"/>
                </a:solidFill>
              </a:rPr>
              <a:t> 12 kobiet i 12 mężczyzn, w wieku aktywności zawodowej, pozostających bez zatrudnienia.</a:t>
            </a:r>
          </a:p>
          <a:p>
            <a:pPr>
              <a:lnSpc>
                <a:spcPct val="80000"/>
              </a:lnSpc>
            </a:pPr>
            <a:endParaRPr lang="pl-PL" sz="2000" dirty="0" smtClean="0">
              <a:solidFill>
                <a:srgbClr val="FFFF99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pl-PL" sz="2000" dirty="0" smtClean="0">
                <a:solidFill>
                  <a:srgbClr val="FFFF99"/>
                </a:solidFill>
              </a:rPr>
              <a:t> Pacjenci Wojewódzkiego Ośrodka Lecznictwa Psychiatrycznego (Wojewódzki Szpital Zespolony im. Ludwika Rydygiera w Toruniu) lub Wojewódzkiej Poradni Zdrowia Psychicznego.</a:t>
            </a:r>
          </a:p>
          <a:p>
            <a:pPr>
              <a:lnSpc>
                <a:spcPct val="80000"/>
              </a:lnSpc>
            </a:pPr>
            <a:endParaRPr lang="pl-PL" sz="2000" dirty="0" smtClean="0">
              <a:solidFill>
                <a:srgbClr val="FFFF99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pl-PL" sz="2000" dirty="0" smtClean="0">
                <a:solidFill>
                  <a:srgbClr val="FFFF99"/>
                </a:solidFill>
              </a:rPr>
              <a:t> Osoby zamieszkujące na terenie o wysokim wskaźniku zagrożenia wykluczeniem społecznym (gminy: Chełmża-miasto, Płużnica, Czernikowo, Książki, Kijewo Królewskie, Łabiszyn, Stolno, Dębowa Łąka, Łysomice i Unisław).</a:t>
            </a:r>
          </a:p>
          <a:p>
            <a:pPr>
              <a:lnSpc>
                <a:spcPct val="80000"/>
              </a:lnSpc>
              <a:buNone/>
            </a:pPr>
            <a:endParaRPr lang="pl-PL" sz="2000" dirty="0" smtClean="0">
              <a:solidFill>
                <a:srgbClr val="FFFF99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2000" dirty="0" smtClean="0">
                <a:solidFill>
                  <a:srgbClr val="FFFF99"/>
                </a:solidFill>
              </a:rPr>
              <a:t> Ponad 50% Beneficjentów to osoby powyżej 50 roku życia, a ponad 15%  Uczestników to osoby po przebytym leczeniu odwykowym.</a:t>
            </a:r>
          </a:p>
        </p:txBody>
      </p: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357188" y="214313"/>
            <a:ext cx="8512175" cy="857250"/>
            <a:chOff x="357189" y="214290"/>
            <a:chExt cx="8512625" cy="857256"/>
          </a:xfrm>
        </p:grpSpPr>
        <p:graphicFrame>
          <p:nvGraphicFramePr>
            <p:cNvPr id="5" name="Object 9"/>
            <p:cNvGraphicFramePr>
              <a:graphicFrameLocks noChangeAspect="1"/>
            </p:cNvGraphicFramePr>
            <p:nvPr/>
          </p:nvGraphicFramePr>
          <p:xfrm>
            <a:off x="4000496" y="285728"/>
            <a:ext cx="1214446" cy="628910"/>
          </p:xfrm>
          <a:graphic>
            <a:graphicData uri="http://schemas.openxmlformats.org/presentationml/2006/ole">
              <p:oleObj spid="_x0000_s63490" name="CorelDRAW" r:id="rId3" imgW="7384320" imgH="3821760" progId="CorelDraw.Graphic.11">
                <p:embed/>
              </p:oleObj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214414" y="1071546"/>
              <a:ext cx="701040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9" y="214313"/>
              <a:ext cx="1643043" cy="796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14290"/>
              <a:ext cx="194036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0" y="6581001"/>
            <a:ext cx="942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Projekt współfinansowany ze środków Unii Europejskiej w ramach Europejskiego Funduszu Społecznego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071538" y="1714488"/>
            <a:ext cx="678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solidFill>
                  <a:srgbClr val="FFFF99"/>
                </a:solidFill>
                <a:latin typeface="Calibri"/>
                <a:ea typeface="+mj-ea"/>
                <a:cs typeface="+mj-cs"/>
              </a:rPr>
              <a:t>Założenia - grupa docelowa:</a:t>
            </a:r>
            <a:r>
              <a:rPr lang="pl-PL" sz="3000" b="1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endParaRPr lang="pl-PL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5413</TotalTime>
  <Words>1746</Words>
  <Application>Microsoft Office PowerPoint</Application>
  <PresentationFormat>Pokaz na ekranie (4:3)</PresentationFormat>
  <Paragraphs>228</Paragraphs>
  <Slides>39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1" baseType="lpstr">
      <vt:lpstr>Motyw pakietu Office</vt:lpstr>
      <vt:lpstr>CorelDRAW</vt:lpstr>
      <vt:lpstr>Rezultaty projektu:  „Aktywizacja podopiecznych Szpitala Psychiatrycznego”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Ciszewski</dc:creator>
  <cp:lastModifiedBy>KPC5</cp:lastModifiedBy>
  <cp:revision>351</cp:revision>
  <dcterms:created xsi:type="dcterms:W3CDTF">2009-11-17T06:47:25Z</dcterms:created>
  <dcterms:modified xsi:type="dcterms:W3CDTF">2014-06-20T08:16:01Z</dcterms:modified>
</cp:coreProperties>
</file>