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 id="2147483672" r:id="rId3"/>
  </p:sldMasterIdLst>
  <p:notesMasterIdLst>
    <p:notesMasterId r:id="rId29"/>
  </p:notesMasterIdLst>
  <p:handoutMasterIdLst>
    <p:handoutMasterId r:id="rId30"/>
  </p:handoutMasterIdLst>
  <p:sldIdLst>
    <p:sldId id="256" r:id="rId4"/>
    <p:sldId id="257" r:id="rId5"/>
    <p:sldId id="258" r:id="rId6"/>
    <p:sldId id="259" r:id="rId7"/>
    <p:sldId id="260" r:id="rId8"/>
    <p:sldId id="261" r:id="rId9"/>
    <p:sldId id="262" r:id="rId10"/>
    <p:sldId id="263" r:id="rId11"/>
    <p:sldId id="264" r:id="rId12"/>
    <p:sldId id="265"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80" r:id="rId26"/>
    <p:sldId id="281" r:id="rId27"/>
    <p:sldId id="282" r:id="rId28"/>
  </p:sldIdLst>
  <p:sldSz cx="10080625" cy="7559675"/>
  <p:notesSz cx="7559675"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9" d="100"/>
          <a:sy n="59" d="100"/>
        </p:scale>
        <p:origin x="-55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04800" y="304800"/>
            <a:ext cx="3368675" cy="503238"/>
          </a:xfrm>
          <a:prstGeom prst="rect">
            <a:avLst/>
          </a:prstGeom>
          <a:noFill/>
        </p:spPr>
        <p:txBody>
          <a:bodyPr vert="horz"/>
          <a:lstStyle>
            <a:lvl1pPr algn="l">
              <a:defRPr sz="1400" kern="0">
                <a:solidFill>
                  <a:srgbClr val="000000"/>
                </a:solidFill>
                <a:latin typeface="Arial" charset="0"/>
              </a:defRPr>
            </a:lvl1pPr>
          </a:lstStyle>
          <a:p>
            <a:pPr>
              <a:tabLst/>
            </a:pPr>
            <a:endParaRPr lang="en-US"/>
          </a:p>
        </p:txBody>
      </p:sp>
      <p:sp>
        <p:nvSpPr>
          <p:cNvPr id="3" name="Date Placeholder 2"/>
          <p:cNvSpPr>
            <a:spLocks noGrp="1"/>
          </p:cNvSpPr>
          <p:nvPr>
            <p:ph type="dt" sz="quarter" idx="1"/>
          </p:nvPr>
        </p:nvSpPr>
        <p:spPr>
          <a:xfrm>
            <a:off x="4114800" y="304800"/>
            <a:ext cx="3368675" cy="503238"/>
          </a:xfrm>
          <a:prstGeom prst="rect">
            <a:avLst/>
          </a:prstGeom>
          <a:noFill/>
        </p:spPr>
        <p:txBody>
          <a:bodyPr vert="horz" lIns="91440" tIns="45720" rIns="91440" bIns="45720" rtlCol="0"/>
          <a:lstStyle>
            <a:lvl1pPr algn="r">
              <a:defRPr sz="1400" kern="0">
                <a:solidFill>
                  <a:srgbClr val="000000"/>
                </a:solidFill>
                <a:latin typeface="Arial" charset="0"/>
              </a:defRPr>
            </a:lvl1pPr>
          </a:lstStyle>
          <a:p>
            <a:pPr algn="r">
              <a:tabLst/>
            </a:pPr>
            <a:endParaRPr/>
          </a:p>
        </p:txBody>
      </p:sp>
      <p:sp>
        <p:nvSpPr>
          <p:cNvPr id="4" name="Footer Placeholder 3"/>
          <p:cNvSpPr>
            <a:spLocks noGrp="1"/>
          </p:cNvSpPr>
          <p:nvPr>
            <p:ph type="ftr" sz="quarter" idx="2"/>
          </p:nvPr>
        </p:nvSpPr>
        <p:spPr>
          <a:xfrm>
            <a:off x="228600" y="9555162"/>
            <a:ext cx="3368675" cy="503238"/>
          </a:xfrm>
          <a:prstGeom prst="rect">
            <a:avLst/>
          </a:prstGeom>
          <a:noFill/>
        </p:spPr>
        <p:txBody>
          <a:bodyPr vert="horz"/>
          <a:lstStyle>
            <a:lvl1pPr algn="l">
              <a:defRPr sz="1400" kern="0">
                <a:solidFill>
                  <a:srgbClr val="000000"/>
                </a:solidFill>
                <a:latin typeface="Arial" charset="0"/>
              </a:defRPr>
            </a:lvl1pPr>
          </a:lstStyle>
          <a:p>
            <a:pPr>
              <a:tabLst/>
            </a:pPr>
            <a:endParaRPr lang="en-US"/>
          </a:p>
        </p:txBody>
      </p:sp>
      <p:sp>
        <p:nvSpPr>
          <p:cNvPr id="5" name="Slide Number Placeholder 4"/>
          <p:cNvSpPr>
            <a:spLocks noGrp="1"/>
          </p:cNvSpPr>
          <p:nvPr>
            <p:ph type="sldNum" sz="quarter" idx="3"/>
          </p:nvPr>
        </p:nvSpPr>
        <p:spPr>
          <a:xfrm>
            <a:off x="4114800" y="9555162"/>
            <a:ext cx="3368675" cy="503238"/>
          </a:xfrm>
          <a:prstGeom prst="rect">
            <a:avLst/>
          </a:prstGeom>
          <a:noFill/>
        </p:spPr>
        <p:txBody>
          <a:bodyPr vert="horz" lIns="91440" tIns="45720" rIns="91440" bIns="45720" rtlCol="0"/>
          <a:lstStyle>
            <a:lvl1pPr algn="r">
              <a:defRPr sz="1400" kern="0">
                <a:solidFill>
                  <a:srgbClr val="000000"/>
                </a:solidFill>
                <a:latin typeface="Arial" charset="0"/>
              </a:defRPr>
            </a:lvl1pPr>
          </a:lstStyle>
          <a:p>
            <a:pPr algn="r">
              <a:tabLst/>
            </a:pPr>
            <a:r>
              <a:rPr lang="en-US" smtClean="0"/>
              <a:t>‹#›</a:t>
            </a: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280680" cy="534240"/>
          </a:xfrm>
          <a:prstGeom prst="rect">
            <a:avLst/>
          </a:prstGeom>
        </p:spPr>
        <p:txBody>
          <a:bodyPr wrap="square" lIns="0" tIns="0" rIns="0" bIns="0" anchorCtr="0"/>
          <a:lstStyle>
            <a:lvl1pPr algn="l">
              <a:defRPr sz="1400" kern="0">
                <a:solidFill>
                  <a:srgbClr val="000000"/>
                </a:solidFill>
                <a:latin typeface="Times New Roman" charset="0"/>
              </a:defRPr>
            </a:lvl1pPr>
          </a:lstStyle>
          <a:p>
            <a:endParaRPr lang="en-US" dirty="0"/>
          </a:p>
        </p:txBody>
      </p:sp>
      <p:sp>
        <p:nvSpPr>
          <p:cNvPr id="3" name="Date Placeholder 2"/>
          <p:cNvSpPr>
            <a:spLocks noGrp="1"/>
          </p:cNvSpPr>
          <p:nvPr>
            <p:ph type="dt" idx="1"/>
          </p:nvPr>
        </p:nvSpPr>
        <p:spPr>
          <a:xfrm>
            <a:off x="4278960" y="0"/>
            <a:ext cx="3280680" cy="534240"/>
          </a:xfrm>
          <a:prstGeom prst="rect">
            <a:avLst/>
          </a:prstGeom>
        </p:spPr>
        <p:txBody>
          <a:bodyPr wrap="square" lIns="0" tIns="0" rIns="0" bIns="0" anchorCtr="0"/>
          <a:lstStyle>
            <a:lvl1pPr algn="r">
              <a:defRPr sz="1400" kern="0">
                <a:solidFill>
                  <a:srgbClr val="000000"/>
                </a:solidFill>
                <a:latin typeface="Times New Roman" charset="0"/>
              </a:defRPr>
            </a:lvl1pPr>
          </a:lstStyle>
          <a:p>
            <a:endParaRPr lang="en-US" dirty="0"/>
          </a:p>
        </p:txBody>
      </p:sp>
      <p:sp>
        <p:nvSpPr>
          <p:cNvPr id="4" name="Slide Image Placeholder 3"/>
          <p:cNvSpPr>
            <a:spLocks noGrp="1" noRot="1" noChangeAspect="1"/>
          </p:cNvSpPr>
          <p:nvPr>
            <p:ph type="sldImg" idx="2"/>
          </p:nvPr>
        </p:nvSpPr>
        <p:spPr>
          <a:xfrm>
            <a:off x="1107000" y="812520"/>
            <a:ext cx="5345280" cy="4008960"/>
          </a:xfrm>
          <a:prstGeom prst="rect">
            <a:avLst/>
          </a:prstGeom>
          <a:noFill/>
          <a:ln w="12700">
            <a:solidFill>
              <a:prstClr val="black"/>
            </a:solidFill>
          </a:ln>
        </p:spPr>
        <p:txBody>
          <a:bodyPr wrap="square" lIns="0" tIns="0" rIns="0" bIns="0" anchor="ctr" anchorCtr="0"/>
          <a:lstStyle/>
          <a:p>
            <a:endParaRPr lang="en-US"/>
          </a:p>
        </p:txBody>
      </p:sp>
      <p:sp>
        <p:nvSpPr>
          <p:cNvPr id="5" name="Notes Placeholder 4"/>
          <p:cNvSpPr>
            <a:spLocks noGrp="1"/>
          </p:cNvSpPr>
          <p:nvPr>
            <p:ph type="body" sz="quarter" idx="3"/>
          </p:nvPr>
        </p:nvSpPr>
        <p:spPr>
          <a:xfrm>
            <a:off x="756000" y="5078520"/>
            <a:ext cx="6047640" cy="4811040"/>
          </a:xfrm>
          <a:prstGeom prst="rect">
            <a:avLst/>
          </a:prstGeom>
        </p:spPr>
        <p:txBody>
          <a:bodyPr wrap="square" lIns="0" tIns="0" rIns="0" bIns="0" anchorCtr="0"/>
          <a:lstStyle/>
          <a:p>
            <a:pPr lvl="0"/>
            <a:r>
              <a:rPr lang="en-US" smtClean="0"/>
              <a:t>Click to edit the notes format</a:t>
            </a:r>
          </a:p>
        </p:txBody>
      </p:sp>
      <p:sp>
        <p:nvSpPr>
          <p:cNvPr id="6" name="Footer Placeholder 5"/>
          <p:cNvSpPr>
            <a:spLocks noGrp="1"/>
          </p:cNvSpPr>
          <p:nvPr>
            <p:ph type="ftr" sz="quarter" idx="4"/>
          </p:nvPr>
        </p:nvSpPr>
        <p:spPr>
          <a:xfrm>
            <a:off x="0" y="10157400"/>
            <a:ext cx="3280680" cy="534240"/>
          </a:xfrm>
          <a:prstGeom prst="rect">
            <a:avLst/>
          </a:prstGeom>
        </p:spPr>
        <p:txBody>
          <a:bodyPr wrap="square" lIns="0" tIns="0" rIns="0" bIns="0" anchor="b" anchorCtr="0"/>
          <a:lstStyle>
            <a:lvl1pPr algn="l">
              <a:defRPr sz="1400" kern="0">
                <a:solidFill>
                  <a:srgbClr val="000000"/>
                </a:solidFill>
                <a:latin typeface="Times New Roman" charset="0"/>
              </a:defRPr>
            </a:lvl1pPr>
          </a:lstStyle>
          <a:p>
            <a:endParaRPr lang="en-US" dirty="0"/>
          </a:p>
        </p:txBody>
      </p:sp>
      <p:sp>
        <p:nvSpPr>
          <p:cNvPr id="7" name="Slide Number Placeholder 6"/>
          <p:cNvSpPr>
            <a:spLocks noGrp="1"/>
          </p:cNvSpPr>
          <p:nvPr>
            <p:ph type="sldNum" sz="quarter" idx="5"/>
          </p:nvPr>
        </p:nvSpPr>
        <p:spPr>
          <a:xfrm>
            <a:off x="4278960" y="10157400"/>
            <a:ext cx="3280680" cy="534240"/>
          </a:xfrm>
          <a:prstGeom prst="rect">
            <a:avLst/>
          </a:prstGeom>
        </p:spPr>
        <p:txBody>
          <a:bodyPr wrap="square" lIns="0" tIns="0" rIns="0" bIns="0" anchor="b" anchorCtr="0"/>
          <a:lstStyle>
            <a:lvl1pPr algn="r">
              <a:defRPr sz="1400" kern="0">
                <a:solidFill>
                  <a:srgbClr val="000000"/>
                </a:solidFill>
                <a:latin typeface="Times New Roman" charset="0"/>
              </a:defRPr>
            </a:lvl1pPr>
          </a:lstStyle>
          <a:p>
            <a:r>
              <a:rPr lang="en-US" dirty="0" smtClean="0"/>
              <a:t>&lt;numer&gt;</a:t>
            </a:r>
            <a:endParaRPr lang="en-US" dirty="0"/>
          </a:p>
        </p:txBody>
      </p:sp>
    </p:spTree>
  </p:cSld>
  <p:clrMap bg1="lt1" tx1="dk1" bg2="lt2" tx2="dk2" accent1="accent1" accent2="accent2" accent3="accent3" accent4="accent4" accent5="accent5" accent6="accent6" hlink="hlink" folHlink="folHlink"/>
  <p:notesStyle>
    <a:lvl1pPr marL="216000" indent="-216000" algn="l" defTabSz="914400" rtl="0" eaLnBrk="1" latinLnBrk="0" hangingPunct="1">
      <a:defRPr sz="2000" kern="1200">
        <a:solidFill>
          <a:srgbClr val="000000"/>
        </a:solidFill>
        <a:latin typeface="Arial"/>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6640" y="812520"/>
            <a:ext cx="5346000" cy="4008960"/>
          </a:xfrm>
          <a:ln/>
        </p:spPr>
      </p:sp>
      <p:sp>
        <p:nvSpPr>
          <p:cNvPr id="3" name="Notes Placeholder 2"/>
          <p:cNvSpPr>
            <a:spLocks noGrp="1" noRot="1" noChangeAspect="1"/>
          </p:cNvSpPr>
          <p:nvPr>
            <p:ph type="body" idx="1"/>
          </p:nvPr>
        </p:nvSpPr>
        <p:spPr>
          <a:xfrm>
            <a:off x="755640" y="5078520"/>
            <a:ext cx="6047280" cy="4810680"/>
          </a:xfrm>
          <a:noFill/>
          <a:ln/>
        </p:spPr>
        <p:txBody>
          <a:bodyPr wrap="square" lIns="0" tIns="0" rIns="0" bIns="0" anchorCtr="0"/>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6488" y="812800"/>
            <a:ext cx="5345112" cy="4008438"/>
          </a:xfrm>
          <a:ln/>
        </p:spPr>
      </p:sp>
      <p:sp>
        <p:nvSpPr>
          <p:cNvPr id="3" name="Notes Placeholder 2"/>
          <p:cNvSpPr>
            <a:spLocks noGrp="1" noRot="1" noChangeAspect="1"/>
          </p:cNvSpPr>
          <p:nvPr>
            <p:ph type="body" idx="1"/>
          </p:nvPr>
        </p:nvSpPr>
        <p:spPr>
          <a:xfrm>
            <a:off x="756000" y="5078520"/>
            <a:ext cx="6047280" cy="4810680"/>
          </a:xfrm>
          <a:noFill/>
          <a:ln w="0">
            <a:noFill/>
          </a:ln>
        </p:spPr>
        <p:txBody>
          <a:bodyPr wrap="square" lIns="90000" tIns="45000" rIns="90000" bIns="45000" anchor="t" anchorCtr="0"/>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76640" y="812880"/>
            <a:ext cx="3004920" cy="4008240"/>
          </a:xfrm>
          <a:ln/>
        </p:spPr>
      </p:sp>
      <p:sp>
        <p:nvSpPr>
          <p:cNvPr id="3" name="Notes Placeholder 2"/>
          <p:cNvSpPr>
            <a:spLocks noGrp="1" noRot="1" noChangeAspect="1"/>
          </p:cNvSpPr>
          <p:nvPr>
            <p:ph type="body" idx="1"/>
          </p:nvPr>
        </p:nvSpPr>
        <p:spPr>
          <a:xfrm>
            <a:off x="756000" y="5078520"/>
            <a:ext cx="6047280" cy="4810680"/>
          </a:xfrm>
          <a:noFill/>
          <a:ln w="0">
            <a:noFill/>
          </a:ln>
        </p:spPr>
        <p:txBody>
          <a:bodyPr wrap="square" lIns="90000" tIns="45000" rIns="90000" bIns="45000" anchor="t" anchorCtr="0"/>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6488" y="812800"/>
            <a:ext cx="5346700" cy="4008438"/>
          </a:xfrm>
          <a:ln/>
        </p:spPr>
      </p:sp>
      <p:sp>
        <p:nvSpPr>
          <p:cNvPr id="3" name="Notes Placeholder 2"/>
          <p:cNvSpPr>
            <a:spLocks noGrp="1" noRot="1" noChangeAspect="1"/>
          </p:cNvSpPr>
          <p:nvPr>
            <p:ph type="body" idx="1"/>
          </p:nvPr>
        </p:nvSpPr>
        <p:spPr>
          <a:xfrm>
            <a:off x="755640" y="5078520"/>
            <a:ext cx="6047280" cy="4810680"/>
          </a:xfrm>
          <a:noFill/>
          <a:ln/>
        </p:spPr>
        <p:txBody>
          <a:bodyPr wrap="square" lIns="0" tIns="0" rIns="0" bIns="0" anchorCtr="0"/>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6640" y="812520"/>
            <a:ext cx="5346000" cy="4008960"/>
          </a:xfrm>
          <a:ln/>
        </p:spPr>
      </p:sp>
      <p:sp>
        <p:nvSpPr>
          <p:cNvPr id="3" name="Notes Placeholder 2"/>
          <p:cNvSpPr>
            <a:spLocks noGrp="1" noRot="1" noChangeAspect="1"/>
          </p:cNvSpPr>
          <p:nvPr>
            <p:ph type="body" idx="1"/>
          </p:nvPr>
        </p:nvSpPr>
        <p:spPr>
          <a:xfrm>
            <a:off x="755640" y="5078520"/>
            <a:ext cx="6047280" cy="4810680"/>
          </a:xfrm>
          <a:noFill/>
          <a:ln/>
        </p:spPr>
        <p:txBody>
          <a:bodyPr wrap="square" lIns="0" tIns="0" rIns="0" bIns="0" anchorCtr="0"/>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7000" y="812520"/>
            <a:ext cx="5345280" cy="4008960"/>
          </a:xfrm>
          <a:ln/>
        </p:spPr>
      </p:sp>
      <p:sp>
        <p:nvSpPr>
          <p:cNvPr id="3" name="Notes Placeholder 2"/>
          <p:cNvSpPr>
            <a:spLocks noGrp="1" noRot="1" noChangeAspect="1"/>
          </p:cNvSpPr>
          <p:nvPr>
            <p:ph type="body" idx="1"/>
          </p:nvPr>
        </p:nvSpPr>
        <p:spPr>
          <a:xfrm>
            <a:off x="756000" y="5078520"/>
            <a:ext cx="6047640" cy="4811040"/>
          </a:xfrm>
          <a:noFill/>
          <a:ln/>
        </p:spPr>
        <p:txBody>
          <a:bodyPr wrap="square" lIns="0" tIns="0" rIns="0" bIns="0" anchorCtr="0"/>
          <a:lstStyle/>
          <a:p>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7000" y="812520"/>
            <a:ext cx="5345280" cy="4008960"/>
          </a:xfrm>
          <a:ln/>
        </p:spPr>
      </p:sp>
      <p:sp>
        <p:nvSpPr>
          <p:cNvPr id="3" name="Notes Placeholder 2"/>
          <p:cNvSpPr>
            <a:spLocks noGrp="1" noRot="1" noChangeAspect="1"/>
          </p:cNvSpPr>
          <p:nvPr>
            <p:ph type="body" idx="1"/>
          </p:nvPr>
        </p:nvSpPr>
        <p:spPr>
          <a:xfrm>
            <a:off x="756000" y="5078520"/>
            <a:ext cx="6047640" cy="4811040"/>
          </a:xfrm>
          <a:noFill/>
          <a:ln/>
        </p:spPr>
        <p:txBody>
          <a:bodyPr wrap="square" lIns="0" tIns="0" rIns="0" bIns="0" anchorCtr="0"/>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7000" y="812520"/>
            <a:ext cx="5345280" cy="4008960"/>
          </a:xfrm>
          <a:ln/>
        </p:spPr>
      </p:sp>
      <p:sp>
        <p:nvSpPr>
          <p:cNvPr id="3" name="Notes Placeholder 2"/>
          <p:cNvSpPr>
            <a:spLocks noGrp="1" noRot="1" noChangeAspect="1"/>
          </p:cNvSpPr>
          <p:nvPr>
            <p:ph type="body" idx="1"/>
          </p:nvPr>
        </p:nvSpPr>
        <p:spPr>
          <a:xfrm>
            <a:off x="756000" y="5078520"/>
            <a:ext cx="6047640" cy="4811040"/>
          </a:xfrm>
          <a:noFill/>
          <a:ln/>
        </p:spPr>
        <p:txBody>
          <a:bodyPr wrap="square" lIns="0" tIns="0" rIns="0" bIns="0" anchorCtr="0"/>
          <a:lstStyle/>
          <a:p>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7000" y="812520"/>
            <a:ext cx="5345280" cy="4008960"/>
          </a:xfrm>
          <a:ln/>
        </p:spPr>
      </p:sp>
      <p:sp>
        <p:nvSpPr>
          <p:cNvPr id="3" name="Notes Placeholder 2"/>
          <p:cNvSpPr>
            <a:spLocks noGrp="1" noRot="1" noChangeAspect="1"/>
          </p:cNvSpPr>
          <p:nvPr>
            <p:ph type="body" idx="1"/>
          </p:nvPr>
        </p:nvSpPr>
        <p:spPr>
          <a:xfrm>
            <a:off x="756000" y="5078520"/>
            <a:ext cx="6047640" cy="4811040"/>
          </a:xfrm>
          <a:noFill/>
          <a:ln/>
        </p:spPr>
        <p:txBody>
          <a:bodyPr wrap="square" lIns="0" tIns="0" rIns="0" bIns="0" anchorCtr="0"/>
          <a:lstStyle/>
          <a:p>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7000" y="812520"/>
            <a:ext cx="5345280" cy="4008960"/>
          </a:xfrm>
          <a:ln/>
        </p:spPr>
      </p:sp>
      <p:sp>
        <p:nvSpPr>
          <p:cNvPr id="3" name="Notes Placeholder 2"/>
          <p:cNvSpPr>
            <a:spLocks noGrp="1" noRot="1" noChangeAspect="1"/>
          </p:cNvSpPr>
          <p:nvPr>
            <p:ph type="body" idx="1"/>
          </p:nvPr>
        </p:nvSpPr>
        <p:spPr>
          <a:xfrm>
            <a:off x="756000" y="5078520"/>
            <a:ext cx="6047640" cy="4811040"/>
          </a:xfrm>
          <a:noFill/>
          <a:ln/>
        </p:spPr>
        <p:txBody>
          <a:bodyPr wrap="square" lIns="0" tIns="0" rIns="0" bIns="0" anchorCtr="0"/>
          <a:lstStyle/>
          <a:p>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7000" y="812520"/>
            <a:ext cx="5345280" cy="4008960"/>
          </a:xfrm>
          <a:ln/>
        </p:spPr>
      </p:sp>
      <p:sp>
        <p:nvSpPr>
          <p:cNvPr id="3" name="Notes Placeholder 2"/>
          <p:cNvSpPr>
            <a:spLocks noGrp="1" noRot="1" noChangeAspect="1"/>
          </p:cNvSpPr>
          <p:nvPr>
            <p:ph type="body" idx="1"/>
          </p:nvPr>
        </p:nvSpPr>
        <p:spPr>
          <a:xfrm>
            <a:off x="756000" y="5078520"/>
            <a:ext cx="6047640" cy="4811040"/>
          </a:xfrm>
          <a:noFill/>
          <a:ln/>
        </p:spPr>
        <p:txBody>
          <a:bodyPr wrap="square" lIns="0" tIns="0" rIns="0" bIns="0" anchorCtr="0"/>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6640" y="812520"/>
            <a:ext cx="5346000" cy="4008960"/>
          </a:xfrm>
          <a:ln/>
        </p:spPr>
      </p:sp>
      <p:sp>
        <p:nvSpPr>
          <p:cNvPr id="3" name="Notes Placeholder 2"/>
          <p:cNvSpPr>
            <a:spLocks noGrp="1" noRot="1" noChangeAspect="1"/>
          </p:cNvSpPr>
          <p:nvPr>
            <p:ph type="body" idx="1"/>
          </p:nvPr>
        </p:nvSpPr>
        <p:spPr>
          <a:xfrm>
            <a:off x="755640" y="5078520"/>
            <a:ext cx="6047280" cy="4810680"/>
          </a:xfrm>
          <a:noFill/>
          <a:ln/>
        </p:spPr>
        <p:txBody>
          <a:bodyPr wrap="square" lIns="0" tIns="0" rIns="0" bIns="0" anchorCtr="0"/>
          <a:lstStyle/>
          <a:p>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7000" y="812520"/>
            <a:ext cx="5345280" cy="4008960"/>
          </a:xfrm>
          <a:ln/>
        </p:spPr>
      </p:sp>
      <p:sp>
        <p:nvSpPr>
          <p:cNvPr id="3" name="Notes Placeholder 2"/>
          <p:cNvSpPr>
            <a:spLocks noGrp="1" noRot="1" noChangeAspect="1"/>
          </p:cNvSpPr>
          <p:nvPr>
            <p:ph type="body" idx="1"/>
          </p:nvPr>
        </p:nvSpPr>
        <p:spPr>
          <a:xfrm>
            <a:off x="756000" y="5078520"/>
            <a:ext cx="6047640" cy="4811040"/>
          </a:xfrm>
          <a:noFill/>
          <a:ln/>
        </p:spPr>
        <p:txBody>
          <a:bodyPr wrap="square" lIns="0" tIns="0" rIns="0" bIns="0" anchorCtr="0"/>
          <a:lstStyle/>
          <a:p>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6488" y="812800"/>
            <a:ext cx="5346700" cy="4008438"/>
          </a:xfrm>
          <a:ln/>
        </p:spPr>
      </p:sp>
      <p:sp>
        <p:nvSpPr>
          <p:cNvPr id="3" name="Notes Placeholder 2"/>
          <p:cNvSpPr>
            <a:spLocks noGrp="1" noRot="1" noChangeAspect="1"/>
          </p:cNvSpPr>
          <p:nvPr>
            <p:ph type="body" idx="1"/>
          </p:nvPr>
        </p:nvSpPr>
        <p:spPr>
          <a:xfrm>
            <a:off x="755640" y="5078520"/>
            <a:ext cx="6047280" cy="4810680"/>
          </a:xfrm>
          <a:noFill/>
          <a:ln/>
        </p:spPr>
        <p:txBody>
          <a:bodyPr wrap="square" lIns="0" tIns="0" rIns="0" bIns="0" anchorCtr="0"/>
          <a:lstStyle/>
          <a:p>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76640" y="812880"/>
            <a:ext cx="3004920" cy="4008240"/>
          </a:xfrm>
          <a:ln/>
        </p:spPr>
      </p:sp>
      <p:sp>
        <p:nvSpPr>
          <p:cNvPr id="3" name="Notes Placeholder 2"/>
          <p:cNvSpPr>
            <a:spLocks noGrp="1" noRot="1" noChangeAspect="1"/>
          </p:cNvSpPr>
          <p:nvPr>
            <p:ph type="body" idx="1"/>
          </p:nvPr>
        </p:nvSpPr>
        <p:spPr>
          <a:xfrm>
            <a:off x="756000" y="5078520"/>
            <a:ext cx="6047280" cy="4810680"/>
          </a:xfrm>
          <a:noFill/>
          <a:ln w="0">
            <a:noFill/>
          </a:ln>
        </p:spPr>
        <p:txBody>
          <a:bodyPr wrap="square" lIns="90000" tIns="45000" rIns="90000" bIns="45000" anchor="t" anchorCtr="0"/>
          <a:lstStyle/>
          <a:p>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6640" y="812520"/>
            <a:ext cx="5346000" cy="4008960"/>
          </a:xfrm>
          <a:ln/>
        </p:spPr>
      </p:sp>
      <p:sp>
        <p:nvSpPr>
          <p:cNvPr id="3" name="Notes Placeholder 2"/>
          <p:cNvSpPr>
            <a:spLocks noGrp="1" noRot="1" noChangeAspect="1"/>
          </p:cNvSpPr>
          <p:nvPr>
            <p:ph type="body" idx="1"/>
          </p:nvPr>
        </p:nvSpPr>
        <p:spPr>
          <a:xfrm>
            <a:off x="755640" y="5078520"/>
            <a:ext cx="6047280" cy="4810680"/>
          </a:xfrm>
          <a:noFill/>
          <a:ln/>
        </p:spPr>
        <p:txBody>
          <a:bodyPr wrap="square" lIns="0" tIns="0" rIns="0" bIns="0" anchorCtr="0"/>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6640" y="812520"/>
            <a:ext cx="5346000" cy="4008960"/>
          </a:xfrm>
          <a:ln/>
        </p:spPr>
      </p:sp>
      <p:sp>
        <p:nvSpPr>
          <p:cNvPr id="3" name="Notes Placeholder 2"/>
          <p:cNvSpPr>
            <a:spLocks noGrp="1" noRot="1" noChangeAspect="1"/>
          </p:cNvSpPr>
          <p:nvPr>
            <p:ph type="body" idx="1"/>
          </p:nvPr>
        </p:nvSpPr>
        <p:spPr>
          <a:xfrm>
            <a:off x="755640" y="5078520"/>
            <a:ext cx="6047280" cy="4810680"/>
          </a:xfrm>
          <a:noFill/>
          <a:ln/>
        </p:spPr>
        <p:txBody>
          <a:bodyPr wrap="square" lIns="0" tIns="0" rIns="0" bIns="0" anchorCtr="0"/>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6640" y="812520"/>
            <a:ext cx="5346000" cy="4008960"/>
          </a:xfrm>
          <a:ln/>
        </p:spPr>
      </p:sp>
      <p:sp>
        <p:nvSpPr>
          <p:cNvPr id="3" name="Notes Placeholder 2"/>
          <p:cNvSpPr>
            <a:spLocks noGrp="1" noRot="1" noChangeAspect="1"/>
          </p:cNvSpPr>
          <p:nvPr>
            <p:ph type="body" idx="1"/>
          </p:nvPr>
        </p:nvSpPr>
        <p:spPr>
          <a:xfrm>
            <a:off x="755640" y="5078520"/>
            <a:ext cx="6047280" cy="4810680"/>
          </a:xfrm>
          <a:noFill/>
          <a:ln/>
        </p:spPr>
        <p:txBody>
          <a:bodyPr wrap="square" lIns="0" tIns="0" rIns="0" bIns="0" anchorCtr="0"/>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6488" y="812800"/>
            <a:ext cx="5345112" cy="4008438"/>
          </a:xfrm>
          <a:ln/>
        </p:spPr>
      </p:sp>
      <p:sp>
        <p:nvSpPr>
          <p:cNvPr id="3" name="Notes Placeholder 2"/>
          <p:cNvSpPr>
            <a:spLocks noGrp="1" noRot="1" noChangeAspect="1"/>
          </p:cNvSpPr>
          <p:nvPr>
            <p:ph type="body" idx="1"/>
          </p:nvPr>
        </p:nvSpPr>
        <p:spPr>
          <a:xfrm>
            <a:off x="756000" y="5078520"/>
            <a:ext cx="6047280" cy="4810680"/>
          </a:xfrm>
          <a:noFill/>
          <a:ln w="0">
            <a:noFill/>
          </a:ln>
        </p:spPr>
        <p:txBody>
          <a:bodyPr wrap="square" lIns="90000" tIns="45000" rIns="90000" bIns="45000" anchor="t" anchorCtr="0"/>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6488" y="812800"/>
            <a:ext cx="5345112" cy="4008438"/>
          </a:xfrm>
          <a:ln/>
        </p:spPr>
      </p:sp>
      <p:sp>
        <p:nvSpPr>
          <p:cNvPr id="3" name="Notes Placeholder 2"/>
          <p:cNvSpPr>
            <a:spLocks noGrp="1" noRot="1" noChangeAspect="1"/>
          </p:cNvSpPr>
          <p:nvPr>
            <p:ph type="body" idx="1"/>
          </p:nvPr>
        </p:nvSpPr>
        <p:spPr>
          <a:xfrm>
            <a:off x="756000" y="5078520"/>
            <a:ext cx="6047280" cy="4901040"/>
          </a:xfrm>
          <a:noFill/>
          <a:ln w="0">
            <a:noFill/>
          </a:ln>
        </p:spPr>
        <p:txBody>
          <a:bodyPr wrap="square" lIns="90000" tIns="45000" rIns="90000" bIns="45000" anchor="t" anchorCtr="0"/>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6488" y="812800"/>
            <a:ext cx="5345112" cy="4008438"/>
          </a:xfrm>
          <a:ln/>
        </p:spPr>
      </p:sp>
      <p:sp>
        <p:nvSpPr>
          <p:cNvPr id="3" name="Notes Placeholder 2"/>
          <p:cNvSpPr>
            <a:spLocks noGrp="1" noRot="1" noChangeAspect="1"/>
          </p:cNvSpPr>
          <p:nvPr>
            <p:ph type="body" idx="1"/>
          </p:nvPr>
        </p:nvSpPr>
        <p:spPr>
          <a:xfrm>
            <a:off x="756000" y="5078520"/>
            <a:ext cx="6047280" cy="4810680"/>
          </a:xfrm>
          <a:noFill/>
          <a:ln w="0">
            <a:noFill/>
          </a:ln>
        </p:spPr>
        <p:txBody>
          <a:bodyPr wrap="square" lIns="90000" tIns="45000" rIns="90000" bIns="45000" anchor="t" anchorCtr="0"/>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6488" y="812800"/>
            <a:ext cx="5345112" cy="4008438"/>
          </a:xfrm>
          <a:ln/>
        </p:spPr>
      </p:sp>
      <p:sp>
        <p:nvSpPr>
          <p:cNvPr id="3" name="Notes Placeholder 2"/>
          <p:cNvSpPr>
            <a:spLocks noGrp="1" noRot="1" noChangeAspect="1"/>
          </p:cNvSpPr>
          <p:nvPr>
            <p:ph type="body" idx="1"/>
          </p:nvPr>
        </p:nvSpPr>
        <p:spPr>
          <a:xfrm>
            <a:off x="756000" y="5078520"/>
            <a:ext cx="6047280" cy="4810680"/>
          </a:xfrm>
          <a:noFill/>
          <a:ln w="0">
            <a:noFill/>
          </a:ln>
        </p:spPr>
        <p:txBody>
          <a:bodyPr wrap="square" lIns="90000" tIns="45000" rIns="90000" bIns="45000" anchor="t" anchorCtr="0"/>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6488" y="812800"/>
            <a:ext cx="5345112" cy="4008438"/>
          </a:xfrm>
          <a:ln/>
        </p:spPr>
      </p:sp>
      <p:sp>
        <p:nvSpPr>
          <p:cNvPr id="3" name="Notes Placeholder 2"/>
          <p:cNvSpPr>
            <a:spLocks noGrp="1" noRot="1" noChangeAspect="1"/>
          </p:cNvSpPr>
          <p:nvPr>
            <p:ph type="body" idx="1"/>
          </p:nvPr>
        </p:nvSpPr>
        <p:spPr>
          <a:xfrm>
            <a:off x="756000" y="5078520"/>
            <a:ext cx="6047280" cy="4810680"/>
          </a:xfrm>
          <a:noFill/>
          <a:ln w="0">
            <a:noFill/>
          </a:ln>
        </p:spPr>
        <p:txBody>
          <a:bodyPr wrap="square" lIns="90000" tIns="45000" rIns="90000" bIns="45000" anchor="t" anchorCtr="0"/>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nchor="ctr"/>
          <a:lstStyle>
            <a:lvl1pPr algn="ctr">
              <a:buNone/>
              <a:defRPr/>
            </a:lvl1pPr>
            <a:lvl2pPr>
              <a:buNone/>
              <a:defRPr/>
            </a:lvl2pPr>
            <a:lvl3pPr>
              <a:buNone/>
              <a:defRPr/>
            </a:lvl3pPr>
            <a:lvl4pPr>
              <a:buNone/>
              <a:defRPr/>
            </a:lvl4pPr>
            <a:lvl5pPr>
              <a:buNone/>
              <a:defRPr/>
            </a:lvl5pPr>
            <a:lvl6pPr>
              <a:buNone/>
              <a:defRPr/>
            </a:lvl6pPr>
            <a:lvl7pPr>
              <a:buNone/>
              <a:defRPr/>
            </a:lvl7pPr>
            <a:lvl8pPr>
              <a:buNone/>
              <a:defRPr/>
            </a:lvl8pPr>
            <a:lvl9pP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r>
              <a:rPr lang="en-US" smtClean="0"/>
              <a: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r>
              <a:rPr lang="en-US" smtClean="0"/>
              <a:t>‹#›</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r>
              <a:rPr lang="en-US" smtClean="0"/>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nchor="ctr"/>
          <a:lstStyle>
            <a:lvl1pPr algn="ctr">
              <a:buNone/>
              <a:defRPr/>
            </a:lvl1pPr>
            <a:lvl2pPr>
              <a:buNone/>
              <a:defRPr/>
            </a:lvl2pPr>
            <a:lvl3pPr>
              <a:buNone/>
              <a:defRPr/>
            </a:lvl3pPr>
            <a:lvl4pPr>
              <a:buNone/>
              <a:defRPr/>
            </a:lvl4pPr>
            <a:lvl5pPr>
              <a:buNone/>
              <a:defRPr/>
            </a:lvl5pPr>
            <a:lvl6pPr>
              <a:buNone/>
              <a:defRPr/>
            </a:lvl6pPr>
            <a:lvl7pPr>
              <a:buNone/>
              <a:defRPr/>
            </a:lvl7pPr>
            <a:lvl8pPr>
              <a:buNone/>
              <a:defRPr/>
            </a:lvl8pPr>
            <a:lvl9pP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r>
              <a:rPr lang="en-US" smtClean="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r>
              <a:rPr lang="en-US" smtClean="0"/>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lstStyle>
            <a:lvl1pPr>
              <a:buNone/>
              <a:defRPr/>
            </a:lvl1pPr>
            <a:lvl2pPr>
              <a:buNone/>
              <a:defRPr/>
            </a:lvl2pPr>
            <a:lvl3pPr>
              <a:buNone/>
              <a:defRPr/>
            </a:lvl3pPr>
            <a:lvl4pPr>
              <a:buNone/>
              <a:defRPr/>
            </a:lvl4pPr>
            <a:lvl5pPr>
              <a:buNone/>
              <a:defRPr/>
            </a:lvl5pPr>
            <a:lvl6pPr>
              <a:buNone/>
              <a:defRPr/>
            </a:lvl6pPr>
            <a:lvl7pPr>
              <a:buNone/>
              <a:defRPr sz="1400"/>
            </a:lvl7pPr>
            <a:lvl8pPr>
              <a:buNone/>
              <a:defRPr/>
            </a:lvl8pPr>
            <a:lvl9pPr>
              <a:buNone/>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r>
              <a:rPr lang="en-US" smtClean="0"/>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r>
              <a:rPr lang="en-US" smtClean="0"/>
              <a:t>‹#›</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a:buNone/>
              <a:defRPr/>
            </a:lvl1pPr>
            <a:lvl2pPr>
              <a:buNone/>
              <a:defRPr/>
            </a:lvl2pPr>
            <a:lvl3pPr>
              <a:buNone/>
              <a:defRPr/>
            </a:lvl3pPr>
            <a:lvl4pPr>
              <a:buNone/>
              <a:defRPr/>
            </a:lvl4pPr>
            <a:lvl5pPr>
              <a:buNone/>
              <a:defRPr/>
            </a:lvl5pPr>
            <a:lvl6pPr>
              <a:buNone/>
              <a:defRPr/>
            </a:lvl6pPr>
            <a:lvl7pPr>
              <a:buNone/>
              <a:defRPr/>
            </a:lvl7pPr>
            <a:lvl8pPr>
              <a:buNone/>
              <a:defRPr/>
            </a:lvl8pPr>
            <a:lvl9pPr>
              <a:buNone/>
              <a:defRPr/>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lstStyle>
            <a:lvl1pPr>
              <a:buNone/>
              <a:defRPr/>
            </a:lvl1pPr>
            <a:lvl2pPr>
              <a:buNone/>
              <a:defRPr/>
            </a:lvl2pPr>
            <a:lvl3pPr>
              <a:buNone/>
              <a:defRPr/>
            </a:lvl3pPr>
            <a:lvl4pPr>
              <a:buNone/>
              <a:defRPr/>
            </a:lvl4pPr>
            <a:lvl5pPr>
              <a:buNone/>
              <a:defRPr/>
            </a:lvl5pPr>
            <a:lvl6pPr>
              <a:buNone/>
              <a:defRPr/>
            </a:lvl6pPr>
            <a:lvl7pPr>
              <a:buNone/>
              <a:defRPr/>
            </a:lvl7pPr>
            <a:lvl8pPr>
              <a:buNone/>
              <a:defRPr/>
            </a:lvl8pPr>
            <a:lvl9pPr>
              <a:buNone/>
              <a:defRPr/>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r>
              <a:rPr lang="en-US" smtClean="0"/>
              <a:t>‹#›</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r>
              <a:rPr lang="en-US" smtClean="0"/>
              <a:t>‹#›</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r>
              <a:rPr lang="en-US" smtClean="0"/>
              <a:t>‹#›</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a:buNone/>
              <a:defRPr/>
            </a:lvl1pPr>
            <a:lvl2pPr>
              <a:buNone/>
              <a:defRPr/>
            </a:lvl2pPr>
            <a:lvl3pPr>
              <a:buNone/>
              <a:defRPr/>
            </a:lvl3pPr>
            <a:lvl4pPr>
              <a:buNone/>
              <a:defRPr/>
            </a:lvl4pPr>
            <a:lvl5pPr>
              <a:buNone/>
              <a:defRPr/>
            </a:lvl5pPr>
            <a:lvl6pPr>
              <a:buNone/>
              <a:defRPr/>
            </a:lvl6pPr>
            <a:lvl7pPr>
              <a:buNone/>
              <a:defRPr/>
            </a:lvl7pPr>
            <a:lvl8pPr>
              <a:buNone/>
              <a:defRPr/>
            </a:lvl8pPr>
            <a:lvl9pPr>
              <a:buNone/>
              <a:defRPr/>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r>
              <a:rPr lang="en-US" smtClean="0"/>
              <a:t>‹#›</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r>
              <a:rPr lang="en-US" smtClean="0"/>
              <a:t>‹#›</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a:buNone/>
              <a:defRPr/>
            </a:lvl1pPr>
            <a:lvl2pPr>
              <a:buNone/>
              <a:defRPr/>
            </a:lvl2pPr>
            <a:lvl3pPr>
              <a:buNone/>
              <a:defRPr/>
            </a:lvl3pPr>
            <a:lvl4pPr>
              <a:buNone/>
              <a:defRPr/>
            </a:lvl4pPr>
            <a:lvl5pPr>
              <a:buNone/>
              <a:defRPr/>
            </a:lvl5pPr>
            <a:lvl6pPr>
              <a:buNone/>
              <a:defRPr/>
            </a:lvl6pPr>
            <a:lvl7pPr>
              <a:buNone/>
              <a:defRPr/>
            </a:lvl7pPr>
            <a:lvl8pPr>
              <a:buNone/>
              <a:defRPr/>
            </a:lvl8pPr>
            <a:lvl9pPr>
              <a:buNone/>
              <a:defRPr/>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a:buNone/>
              <a:defRPr/>
            </a:lvl1pPr>
            <a:lvl2pPr>
              <a:buNone/>
              <a:defRPr/>
            </a:lvl2pPr>
            <a:lvl3pPr>
              <a:buNone/>
              <a:defRPr/>
            </a:lvl3pPr>
            <a:lvl4pPr>
              <a:buNone/>
              <a:defRPr/>
            </a:lvl4pPr>
            <a:lvl5pPr>
              <a:buNone/>
              <a:defRPr/>
            </a:lvl5pPr>
            <a:lvl6pPr>
              <a:buNone/>
              <a:defRPr/>
            </a:lvl6pPr>
            <a:lvl7pPr>
              <a:buNone/>
              <a:defRPr/>
            </a:lvl7pPr>
            <a:lvl8pPr>
              <a:buNone/>
              <a:defRPr/>
            </a:lvl8pPr>
            <a:lvl9pPr>
              <a:buNone/>
              <a:defRPr/>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r>
              <a:rPr lang="en-US" smtClean="0"/>
              <a:t>‹#›</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r>
              <a:rPr lang="en-US" smtClean="0"/>
              <a:t>‹#›</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r>
              <a:rPr lang="en-US" smtClean="0"/>
              <a:t>‹#›</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nchor="ctr"/>
          <a:lstStyle>
            <a:lvl1pPr algn="ctr">
              <a:buNone/>
              <a:defRPr/>
            </a:lvl1pPr>
            <a:lvl2pPr>
              <a:buNone/>
              <a:defRPr/>
            </a:lvl2pPr>
            <a:lvl3pPr>
              <a:buNone/>
              <a:defRPr/>
            </a:lvl3pPr>
            <a:lvl4pPr>
              <a:buNone/>
              <a:defRPr/>
            </a:lvl4pPr>
            <a:lvl5pPr>
              <a:buNone/>
              <a:defRPr/>
            </a:lvl5pPr>
            <a:lvl6pPr>
              <a:buNone/>
              <a:defRPr/>
            </a:lvl6pPr>
            <a:lvl7pPr>
              <a:buNone/>
              <a:defRPr/>
            </a:lvl7pPr>
            <a:lvl8pPr>
              <a:buNone/>
              <a:defRPr/>
            </a:lvl8pPr>
            <a:lvl9pP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r>
              <a:rPr lang="en-US" smtClean="0"/>
              <a:t>‹#›</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r>
              <a:rPr lang="en-US" smtClean="0"/>
              <a:t>‹#›</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lstStyle>
            <a:lvl1pPr>
              <a:buNone/>
              <a:defRPr/>
            </a:lvl1pPr>
            <a:lvl2pPr>
              <a:buNone/>
              <a:defRPr/>
            </a:lvl2pPr>
            <a:lvl3pPr>
              <a:buNone/>
              <a:defRPr/>
            </a:lvl3pPr>
            <a:lvl4pPr>
              <a:buNone/>
              <a:defRPr/>
            </a:lvl4pPr>
            <a:lvl5pPr>
              <a:buNone/>
              <a:defRPr/>
            </a:lvl5pPr>
            <a:lvl6pPr>
              <a:buNone/>
              <a:defRPr/>
            </a:lvl6pPr>
            <a:lvl7pPr>
              <a:buNone/>
              <a:defRPr sz="1400"/>
            </a:lvl7pPr>
            <a:lvl8pPr>
              <a:buNone/>
              <a:defRPr/>
            </a:lvl8pPr>
            <a:lvl9pPr>
              <a:buNone/>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r>
              <a:rPr lang="en-US" smtClean="0"/>
              <a:t>‹#›</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r>
              <a:rPr lang="en-US" smtClean="0"/>
              <a:t>‹#›</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a:buNone/>
              <a:defRPr/>
            </a:lvl1pPr>
            <a:lvl2pPr>
              <a:buNone/>
              <a:defRPr/>
            </a:lvl2pPr>
            <a:lvl3pPr>
              <a:buNone/>
              <a:defRPr/>
            </a:lvl3pPr>
            <a:lvl4pPr>
              <a:buNone/>
              <a:defRPr/>
            </a:lvl4pPr>
            <a:lvl5pPr>
              <a:buNone/>
              <a:defRPr/>
            </a:lvl5pPr>
            <a:lvl6pPr>
              <a:buNone/>
              <a:defRPr/>
            </a:lvl6pPr>
            <a:lvl7pPr>
              <a:buNone/>
              <a:defRPr/>
            </a:lvl7pPr>
            <a:lvl8pPr>
              <a:buNone/>
              <a:defRPr/>
            </a:lvl8pPr>
            <a:lvl9pPr>
              <a:buNone/>
              <a:defRPr/>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lstStyle>
            <a:lvl1pPr>
              <a:buNone/>
              <a:defRPr/>
            </a:lvl1pPr>
            <a:lvl2pPr>
              <a:buNone/>
              <a:defRPr/>
            </a:lvl2pPr>
            <a:lvl3pPr>
              <a:buNone/>
              <a:defRPr/>
            </a:lvl3pPr>
            <a:lvl4pPr>
              <a:buNone/>
              <a:defRPr/>
            </a:lvl4pPr>
            <a:lvl5pPr>
              <a:buNone/>
              <a:defRPr/>
            </a:lvl5pPr>
            <a:lvl6pPr>
              <a:buNone/>
              <a:defRPr/>
            </a:lvl6pPr>
            <a:lvl7pPr>
              <a:buNone/>
              <a:defRPr/>
            </a:lvl7pPr>
            <a:lvl8pPr>
              <a:buNone/>
              <a:defRPr/>
            </a:lvl8pPr>
            <a:lvl9pPr>
              <a:buNone/>
              <a:defRPr/>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r>
              <a:rPr lang="en-US" smtClean="0"/>
              <a:t>‹#›</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r>
              <a:rPr lang="en-US" smtClean="0"/>
              <a:t>‹#›</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r>
              <a:rPr lang="en-US" smtClean="0"/>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lstStyle>
            <a:lvl1pPr>
              <a:buNone/>
              <a:defRPr/>
            </a:lvl1pPr>
            <a:lvl2pPr>
              <a:buNone/>
              <a:defRPr/>
            </a:lvl2pPr>
            <a:lvl3pPr>
              <a:buNone/>
              <a:defRPr/>
            </a:lvl3pPr>
            <a:lvl4pPr>
              <a:buNone/>
              <a:defRPr/>
            </a:lvl4pPr>
            <a:lvl5pPr>
              <a:buNone/>
              <a:defRPr/>
            </a:lvl5pPr>
            <a:lvl6pPr>
              <a:buNone/>
              <a:defRPr/>
            </a:lvl6pPr>
            <a:lvl7pPr>
              <a:buNone/>
              <a:defRPr sz="1400"/>
            </a:lvl7pPr>
            <a:lvl8pPr>
              <a:buNone/>
              <a:defRPr/>
            </a:lvl8pPr>
            <a:lvl9pPr>
              <a:buNone/>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r>
              <a:rPr lang="en-US" smtClean="0"/>
              <a:t>‹#›</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a:buNone/>
              <a:defRPr/>
            </a:lvl1pPr>
            <a:lvl2pPr>
              <a:buNone/>
              <a:defRPr/>
            </a:lvl2pPr>
            <a:lvl3pPr>
              <a:buNone/>
              <a:defRPr/>
            </a:lvl3pPr>
            <a:lvl4pPr>
              <a:buNone/>
              <a:defRPr/>
            </a:lvl4pPr>
            <a:lvl5pPr>
              <a:buNone/>
              <a:defRPr/>
            </a:lvl5pPr>
            <a:lvl6pPr>
              <a:buNone/>
              <a:defRPr/>
            </a:lvl6pPr>
            <a:lvl7pPr>
              <a:buNone/>
              <a:defRPr/>
            </a:lvl7pPr>
            <a:lvl8pPr>
              <a:buNone/>
              <a:defRPr/>
            </a:lvl8pPr>
            <a:lvl9pPr>
              <a:buNone/>
              <a:defRPr/>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r>
              <a:rPr lang="en-US" smtClean="0"/>
              <a:t>‹#›</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a:buNone/>
              <a:defRPr/>
            </a:lvl1pPr>
            <a:lvl2pPr>
              <a:buNone/>
              <a:defRPr/>
            </a:lvl2pPr>
            <a:lvl3pPr>
              <a:buNone/>
              <a:defRPr/>
            </a:lvl3pPr>
            <a:lvl4pPr>
              <a:buNone/>
              <a:defRPr/>
            </a:lvl4pPr>
            <a:lvl5pPr>
              <a:buNone/>
              <a:defRPr/>
            </a:lvl5pPr>
            <a:lvl6pPr>
              <a:buNone/>
              <a:defRPr/>
            </a:lvl6pPr>
            <a:lvl7pPr>
              <a:buNone/>
              <a:defRPr/>
            </a:lvl7pPr>
            <a:lvl8pPr>
              <a:buNone/>
              <a:defRPr/>
            </a:lvl8pPr>
            <a:lvl9pPr>
              <a:buNone/>
              <a:defRPr/>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a:buNone/>
              <a:defRPr/>
            </a:lvl1pPr>
            <a:lvl2pPr>
              <a:buNone/>
              <a:defRPr/>
            </a:lvl2pPr>
            <a:lvl3pPr>
              <a:buNone/>
              <a:defRPr/>
            </a:lvl3pPr>
            <a:lvl4pPr>
              <a:buNone/>
              <a:defRPr/>
            </a:lvl4pPr>
            <a:lvl5pPr>
              <a:buNone/>
              <a:defRPr/>
            </a:lvl5pPr>
            <a:lvl6pPr>
              <a:buNone/>
              <a:defRPr/>
            </a:lvl6pPr>
            <a:lvl7pPr>
              <a:buNone/>
              <a:defRPr/>
            </a:lvl7pPr>
            <a:lvl8pPr>
              <a:buNone/>
              <a:defRPr/>
            </a:lvl8pPr>
            <a:lvl9pPr>
              <a:buNone/>
              <a:defRPr/>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r>
              <a:rPr lang="en-US" smtClean="0"/>
              <a:t>‹#›</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r>
              <a:rPr lang="en-US" smtClean="0"/>
              <a:t>‹#›</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r>
              <a:rPr lang="en-US" smtClean="0"/>
              <a: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r>
              <a:rPr lang="en-US" smtClean="0"/>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a:buNone/>
              <a:defRPr/>
            </a:lvl1pPr>
            <a:lvl2pPr>
              <a:buNone/>
              <a:defRPr/>
            </a:lvl2pPr>
            <a:lvl3pPr>
              <a:buNone/>
              <a:defRPr/>
            </a:lvl3pPr>
            <a:lvl4pPr>
              <a:buNone/>
              <a:defRPr/>
            </a:lvl4pPr>
            <a:lvl5pPr>
              <a:buNone/>
              <a:defRPr/>
            </a:lvl5pPr>
            <a:lvl6pPr>
              <a:buNone/>
              <a:defRPr/>
            </a:lvl6pPr>
            <a:lvl7pPr>
              <a:buNone/>
              <a:defRPr/>
            </a:lvl7pPr>
            <a:lvl8pPr>
              <a:buNone/>
              <a:defRPr/>
            </a:lvl8pPr>
            <a:lvl9pPr>
              <a:buNone/>
              <a:defRPr/>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lstStyle>
            <a:lvl1pPr>
              <a:buNone/>
              <a:defRPr/>
            </a:lvl1pPr>
            <a:lvl2pPr>
              <a:buNone/>
              <a:defRPr/>
            </a:lvl2pPr>
            <a:lvl3pPr>
              <a:buNone/>
              <a:defRPr/>
            </a:lvl3pPr>
            <a:lvl4pPr>
              <a:buNone/>
              <a:defRPr/>
            </a:lvl4pPr>
            <a:lvl5pPr>
              <a:buNone/>
              <a:defRPr/>
            </a:lvl5pPr>
            <a:lvl6pPr>
              <a:buNone/>
              <a:defRPr/>
            </a:lvl6pPr>
            <a:lvl7pPr>
              <a:buNone/>
              <a:defRPr/>
            </a:lvl7pPr>
            <a:lvl8pPr>
              <a:buNone/>
              <a:defRPr/>
            </a:lvl8pPr>
            <a:lvl9pPr>
              <a:buNone/>
              <a:defRPr/>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r>
              <a:rPr lang="en-US" smtClean="0"/>
              <a:t>‹#›</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r>
              <a:rPr lang="en-US" smtClean="0"/>
              <a:t>‹#›</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r>
              <a:rPr lang="en-US" smtClean="0"/>
              <a:t>‹#›</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a:buNone/>
              <a:defRPr/>
            </a:lvl1pPr>
            <a:lvl2pPr>
              <a:buNone/>
              <a:defRPr/>
            </a:lvl2pPr>
            <a:lvl3pPr>
              <a:buNone/>
              <a:defRPr/>
            </a:lvl3pPr>
            <a:lvl4pPr>
              <a:buNone/>
              <a:defRPr/>
            </a:lvl4pPr>
            <a:lvl5pPr>
              <a:buNone/>
              <a:defRPr/>
            </a:lvl5pPr>
            <a:lvl6pPr>
              <a:buNone/>
              <a:defRPr/>
            </a:lvl6pPr>
            <a:lvl7pPr>
              <a:buNone/>
              <a:defRPr/>
            </a:lvl7pPr>
            <a:lvl8pPr>
              <a:buNone/>
              <a:defRPr/>
            </a:lvl8pPr>
            <a:lvl9pPr>
              <a:buNone/>
              <a:defRPr/>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r>
              <a:rPr lang="en-US" smtClean="0"/>
              <a:t>‹#›</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a:buNone/>
              <a:defRPr/>
            </a:lvl1pPr>
            <a:lvl2pPr>
              <a:buNone/>
              <a:defRPr/>
            </a:lvl2pPr>
            <a:lvl3pPr>
              <a:buNone/>
              <a:defRPr/>
            </a:lvl3pPr>
            <a:lvl4pPr>
              <a:buNone/>
              <a:defRPr/>
            </a:lvl4pPr>
            <a:lvl5pPr>
              <a:buNone/>
              <a:defRPr/>
            </a:lvl5pPr>
            <a:lvl6pPr>
              <a:buNone/>
              <a:defRPr/>
            </a:lvl6pPr>
            <a:lvl7pPr>
              <a:buNone/>
              <a:defRPr/>
            </a:lvl7pPr>
            <a:lvl8pPr>
              <a:buNone/>
              <a:defRPr/>
            </a:lvl8pPr>
            <a:lvl9pPr>
              <a:buNone/>
              <a:defRPr/>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a:buNone/>
              <a:defRPr/>
            </a:lvl1pPr>
            <a:lvl2pPr>
              <a:buNone/>
              <a:defRPr/>
            </a:lvl2pPr>
            <a:lvl3pPr>
              <a:buNone/>
              <a:defRPr/>
            </a:lvl3pPr>
            <a:lvl4pPr>
              <a:buNone/>
              <a:defRPr/>
            </a:lvl4pPr>
            <a:lvl5pPr>
              <a:buNone/>
              <a:defRPr/>
            </a:lvl5pPr>
            <a:lvl6pPr>
              <a:buNone/>
              <a:defRPr/>
            </a:lvl6pPr>
            <a:lvl7pPr>
              <a:buNone/>
              <a:defRPr/>
            </a:lvl7pPr>
            <a:lvl8pPr>
              <a:buNone/>
              <a:defRPr/>
            </a:lvl8pPr>
            <a:lvl9pPr>
              <a:buNone/>
              <a:defRPr/>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r>
              <a:rPr lang="en-US" smtClean="0"/>
              <a:t>‹#›</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63" name="Date Placeholder 3"/>
          <p:cNvSpPr>
            <a:spLocks noGrp="1"/>
          </p:cNvSpPr>
          <p:nvPr>
            <p:ph type="dt" sz="half" idx="2"/>
          </p:nvPr>
        </p:nvSpPr>
        <p:spPr>
          <a:xfrm>
            <a:off x="504000" y="6887160"/>
            <a:ext cx="2347920" cy="520920"/>
          </a:xfrm>
          <a:prstGeom prst="rect">
            <a:avLst/>
          </a:prstGeom>
          <a:noFill/>
          <a:ln w="0">
            <a:noFill/>
          </a:ln>
        </p:spPr>
        <p:txBody>
          <a:bodyPr wrap="none" lIns="90000" tIns="45000" rIns="90000" bIns="45000" anchor="t" anchorCtr="0"/>
          <a:lstStyle>
            <a:lvl1pPr algn="l">
              <a:defRPr lang="en-US" kern="0">
                <a:solidFill>
                  <a:srgbClr val="000000"/>
                </a:solidFill>
                <a:latin typeface="Times New Roman" charset="0"/>
              </a:defRPr>
            </a:lvl1pPr>
          </a:lstStyle>
          <a:p>
            <a:endParaRPr/>
          </a:p>
        </p:txBody>
      </p:sp>
      <p:sp>
        <p:nvSpPr>
          <p:cNvPr id="16361" name="Footer Placeholder 4"/>
          <p:cNvSpPr>
            <a:spLocks noGrp="1"/>
          </p:cNvSpPr>
          <p:nvPr>
            <p:ph type="ftr" sz="quarter" idx="3"/>
          </p:nvPr>
        </p:nvSpPr>
        <p:spPr>
          <a:xfrm>
            <a:off x="3447360" y="6887160"/>
            <a:ext cx="3194640" cy="520920"/>
          </a:xfrm>
          <a:prstGeom prst="rect">
            <a:avLst/>
          </a:prstGeom>
          <a:noFill/>
          <a:ln w="0">
            <a:noFill/>
          </a:ln>
        </p:spPr>
        <p:txBody>
          <a:bodyPr wrap="none" lIns="90000" tIns="45000" rIns="90000" bIns="45000" anchor="t" anchorCtr="0"/>
          <a:lstStyle>
            <a:lvl1pPr algn="l">
              <a:defRPr lang="en-US" kern="0">
                <a:solidFill>
                  <a:srgbClr val="000000"/>
                </a:solidFill>
                <a:latin typeface="Times New Roman" charset="0"/>
              </a:defRPr>
            </a:lvl1pPr>
          </a:lstStyle>
          <a:p>
            <a:endParaRPr dirty="0" smtClean="0"/>
          </a:p>
        </p:txBody>
      </p:sp>
      <p:sp>
        <p:nvSpPr>
          <p:cNvPr id="16362" name="Slide Number Placeholder 5"/>
          <p:cNvSpPr>
            <a:spLocks noGrp="1"/>
          </p:cNvSpPr>
          <p:nvPr>
            <p:ph type="sldNum" sz="quarter" idx="4"/>
          </p:nvPr>
        </p:nvSpPr>
        <p:spPr>
          <a:xfrm>
            <a:off x="7227360" y="6887160"/>
            <a:ext cx="2347920" cy="520920"/>
          </a:xfrm>
          <a:prstGeom prst="rect">
            <a:avLst/>
          </a:prstGeom>
          <a:noFill/>
          <a:ln w="0">
            <a:noFill/>
          </a:ln>
        </p:spPr>
        <p:txBody>
          <a:bodyPr wrap="none" lIns="90000" tIns="45000" rIns="90000" bIns="45000" anchor="t" anchorCtr="0"/>
          <a:lstStyle>
            <a:lvl1pPr algn="l">
              <a:defRPr lang="en-US" sz="1800" kern="0">
                <a:solidFill>
                  <a:srgbClr val="000000"/>
                </a:solidFill>
                <a:latin typeface="Calibri" charset="0"/>
              </a:defRPr>
            </a:lvl1pPr>
          </a:lstStyle>
          <a:p>
            <a:pPr marL="0" indent="0" algn="l">
              <a:spcBef>
                <a:spcPts val="0"/>
              </a:spcBef>
              <a:spcAft>
                <a:spcPts val="0"/>
              </a:spcAft>
              <a:tabLst/>
            </a:pPr>
            <a:fld id="{763D1470-AB83-4C4C-B3B3-7F0C9DC8E8D6}" type="slidenum">
              <a:rPr lang="en-US" sz="1800" dirty="0" smtClean="0"/>
              <a:pPr marL="0" indent="0" algn="l">
                <a:spcBef>
                  <a:spcPts val="0"/>
                </a:spcBef>
                <a:spcAft>
                  <a:spcPts val="0"/>
                </a:spcAft>
                <a:tabLst/>
              </a:pPr>
              <a:t>‹#›</a:t>
            </a:fld>
            <a:endParaRPr lang="en-US" sz="1800" dirty="0" smtClean="0"/>
          </a:p>
        </p:txBody>
      </p:sp>
      <p:sp>
        <p:nvSpPr>
          <p:cNvPr id="5" name="Title Placeholder 1"/>
          <p:cNvSpPr>
            <a:spLocks noGrp="1"/>
          </p:cNvSpPr>
          <p:nvPr>
            <p:ph type="title"/>
          </p:nvPr>
        </p:nvSpPr>
        <p:spPr>
          <a:xfrm>
            <a:off x="504000" y="301320"/>
            <a:ext cx="9072000" cy="1261800"/>
          </a:xfrm>
          <a:prstGeom prst="rect">
            <a:avLst/>
          </a:prstGeom>
          <a:noFill/>
          <a:ln>
            <a:noFill/>
          </a:ln>
        </p:spPr>
        <p:txBody>
          <a:bodyPr wrap="square" lIns="0" tIns="0" rIns="0" bIns="0" anchor="ctr" anchorCtr="0"/>
          <a:lstStyle/>
          <a:p>
            <a:r>
              <a:rPr lang="pl-PL" dirty="0" smtClean="0"/>
              <a:t>Click to edit the title text format</a:t>
            </a:r>
            <a:endParaRPr lang="en-US" dirty="0"/>
          </a:p>
        </p:txBody>
      </p:sp>
      <p:sp>
        <p:nvSpPr>
          <p:cNvPr id="6" name="Text Placeholder 2"/>
          <p:cNvSpPr>
            <a:spLocks noGrp="1"/>
          </p:cNvSpPr>
          <p:nvPr>
            <p:ph type="body" idx="1"/>
          </p:nvPr>
        </p:nvSpPr>
        <p:spPr>
          <a:xfrm>
            <a:off x="504000" y="1768680"/>
            <a:ext cx="9072000" cy="4988880"/>
          </a:xfrm>
          <a:prstGeom prst="rect">
            <a:avLst/>
          </a:prstGeom>
          <a:noFill/>
          <a:ln>
            <a:noFill/>
          </a:ln>
        </p:spPr>
        <p:txBody>
          <a:bodyPr wrap="square" lIns="0" tIns="0" rIns="0" bIns="0" anchorCtr="0"/>
          <a:lstStyle/>
          <a:p>
            <a:pPr lvl="0"/>
            <a:r>
              <a:rPr lang="pl-PL" smtClean="0"/>
              <a:t>Click to edit the outline text format</a:t>
            </a:r>
          </a:p>
          <a:p>
            <a:pPr lvl="1"/>
            <a:r>
              <a:rPr lang="pl-PL" smtClean="0"/>
              <a:t>Second Outline Level</a:t>
            </a:r>
          </a:p>
          <a:p>
            <a:pPr lvl="2"/>
            <a:r>
              <a:rPr lang="pl-PL" smtClean="0"/>
              <a:t>Third Outline Level</a:t>
            </a:r>
          </a:p>
          <a:p>
            <a:pPr lvl="3"/>
            <a:r>
              <a:rPr lang="pl-PL" smtClean="0"/>
              <a:t>Fourth Outline Level</a:t>
            </a:r>
          </a:p>
          <a:p>
            <a:pPr lvl="4"/>
            <a:r>
              <a:rPr lang="pl-PL" smtClean="0"/>
              <a:t>Fifth Outline Level</a:t>
            </a:r>
          </a:p>
          <a:p>
            <a:pPr lvl="5"/>
            <a:r>
              <a:rPr lang="pl-PL" smtClean="0"/>
              <a:t>Sixth Outline Level</a:t>
            </a:r>
          </a:p>
          <a:p>
            <a:pPr lvl="6"/>
            <a:r>
              <a:rPr lang="pl-PL" smtClean="0"/>
              <a:t>Seventh Outline Level</a:t>
            </a:r>
          </a:p>
          <a:p>
            <a:pPr lvl="7"/>
            <a:r>
              <a:rPr lang="pl-PL" smtClean="0"/>
              <a:t>Eighth Outline Level</a:t>
            </a:r>
          </a:p>
          <a:p>
            <a:pPr lvl="8"/>
            <a:r>
              <a:rPr lang="pl-PL" smtClean="0"/>
              <a:t>Ninth Outline Level</a:t>
            </a: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buNone/>
        <a:defRPr sz="1800" kern="1200">
          <a:solidFill>
            <a:srgbClr val="000000"/>
          </a:solidFill>
          <a:latin typeface="Calibri"/>
          <a:ea typeface="+mj-ea"/>
          <a:cs typeface="+mj-cs"/>
        </a:defRPr>
      </a:lvl1pPr>
    </p:titleStyle>
    <p:bodyStyle>
      <a:lvl1pPr marL="0" indent="0" algn="l" defTabSz="914400" rtl="0" eaLnBrk="1" latinLnBrk="0" hangingPunct="1">
        <a:spcBef>
          <a:spcPts val="0"/>
        </a:spcBef>
        <a:spcAft>
          <a:spcPts val="1418"/>
        </a:spcAft>
        <a:defRPr sz="3200" u="none" kern="1200">
          <a:solidFill>
            <a:srgbClr val="000000"/>
          </a:solidFill>
          <a:latin typeface="Arial"/>
          <a:ea typeface="+mn-ea"/>
          <a:cs typeface="+mn-cs"/>
        </a:defRPr>
      </a:lvl1pPr>
      <a:lvl2pPr marL="0" indent="0" algn="l" defTabSz="914400" rtl="0" eaLnBrk="1" latinLnBrk="0" hangingPunct="1">
        <a:spcBef>
          <a:spcPts val="0"/>
        </a:spcBef>
        <a:spcAft>
          <a:spcPts val="1134"/>
        </a:spcAft>
        <a:defRPr sz="1800" u="none" kern="0">
          <a:solidFill>
            <a:srgbClr val="000000"/>
          </a:solidFill>
          <a:latin typeface="Calibri"/>
          <a:ea typeface="+mn-ea"/>
          <a:cs typeface="+mn-cs"/>
        </a:defRPr>
      </a:lvl2pPr>
      <a:lvl3pPr marL="0" indent="0" algn="l" defTabSz="914400" rtl="0" eaLnBrk="1" latinLnBrk="0" hangingPunct="1">
        <a:spcBef>
          <a:spcPts val="0"/>
        </a:spcBef>
        <a:spcAft>
          <a:spcPts val="851"/>
        </a:spcAft>
        <a:defRPr sz="1800" u="none" kern="0">
          <a:solidFill>
            <a:srgbClr val="000000"/>
          </a:solidFill>
          <a:latin typeface="Calibri"/>
          <a:ea typeface="+mn-ea"/>
          <a:cs typeface="+mn-cs"/>
        </a:defRPr>
      </a:lvl3pPr>
      <a:lvl4pPr marL="0" indent="0" algn="l" defTabSz="914400" rtl="0" eaLnBrk="1" latinLnBrk="0" hangingPunct="1">
        <a:spcBef>
          <a:spcPts val="0"/>
        </a:spcBef>
        <a:spcAft>
          <a:spcPts val="567"/>
        </a:spcAft>
        <a:defRPr sz="1800" u="none" kern="0">
          <a:solidFill>
            <a:srgbClr val="000000"/>
          </a:solidFill>
          <a:latin typeface="Calibri"/>
          <a:ea typeface="+mn-ea"/>
          <a:cs typeface="+mn-cs"/>
        </a:defRPr>
      </a:lvl4pPr>
      <a:lvl5pPr marL="0" indent="0" algn="l" defTabSz="914400" rtl="0" eaLnBrk="1" latinLnBrk="0" hangingPunct="1">
        <a:spcBef>
          <a:spcPts val="0"/>
        </a:spcBef>
        <a:spcAft>
          <a:spcPts val="284"/>
        </a:spcAft>
        <a:defRPr sz="2000" u="none" kern="0">
          <a:solidFill>
            <a:srgbClr val="000000"/>
          </a:solidFill>
          <a:latin typeface="Calibri"/>
          <a:ea typeface="+mn-ea"/>
          <a:cs typeface="+mn-cs"/>
        </a:defRPr>
      </a:lvl5pPr>
      <a:lvl6pPr marL="0" indent="0" algn="l" defTabSz="914400" rtl="0" eaLnBrk="1" latinLnBrk="0" hangingPunct="1">
        <a:spcBef>
          <a:spcPts val="0"/>
        </a:spcBef>
        <a:spcAft>
          <a:spcPts val="284"/>
        </a:spcAft>
        <a:defRPr sz="2000" u="none" kern="0">
          <a:solidFill>
            <a:srgbClr val="000000"/>
          </a:solidFill>
          <a:latin typeface="Calibri"/>
          <a:ea typeface="+mn-ea"/>
          <a:cs typeface="+mn-cs"/>
        </a:defRPr>
      </a:lvl6pPr>
      <a:lvl7pPr marL="0" indent="0" algn="l" defTabSz="914400" rtl="0" eaLnBrk="1" latinLnBrk="0" hangingPunct="1">
        <a:spcBef>
          <a:spcPts val="0"/>
        </a:spcBef>
        <a:spcAft>
          <a:spcPts val="284"/>
        </a:spcAft>
        <a:defRPr sz="2000" u="none" kern="0">
          <a:solidFill>
            <a:srgbClr val="000000"/>
          </a:solidFill>
          <a:latin typeface="Calibri"/>
          <a:ea typeface="+mn-ea"/>
          <a:cs typeface="+mn-cs"/>
        </a:defRPr>
      </a:lvl7pPr>
      <a:lvl8pPr marL="0" indent="0" algn="l" defTabSz="914400" rtl="0" eaLnBrk="1" latinLnBrk="0" hangingPunct="1">
        <a:spcBef>
          <a:spcPts val="0"/>
        </a:spcBef>
        <a:spcAft>
          <a:spcPts val="284"/>
        </a:spcAft>
        <a:defRPr sz="2000" u="none" kern="0">
          <a:solidFill>
            <a:srgbClr val="000000"/>
          </a:solidFill>
          <a:latin typeface="Calibri"/>
          <a:ea typeface="+mn-ea"/>
          <a:cs typeface="+mn-cs"/>
        </a:defRPr>
      </a:lvl8pPr>
      <a:lvl9pPr marL="0" indent="0" algn="l" defTabSz="914400" rtl="0" eaLnBrk="1" latinLnBrk="0" hangingPunct="1">
        <a:spcBef>
          <a:spcPts val="0"/>
        </a:spcBef>
        <a:spcAft>
          <a:spcPts val="284"/>
        </a:spcAft>
        <a:defRPr sz="2000" u="none" kern="0">
          <a:solidFill>
            <a:srgbClr val="000000"/>
          </a:solidFill>
          <a:latin typeface="Calibri"/>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55640" y="2347920"/>
            <a:ext cx="8569080" cy="1620360"/>
          </a:xfrm>
          <a:prstGeom prst="rect">
            <a:avLst/>
          </a:prstGeom>
          <a:noFill/>
          <a:ln>
            <a:noFill/>
          </a:ln>
        </p:spPr>
        <p:txBody>
          <a:bodyPr wrap="square" lIns="0" tIns="0" rIns="0" bIns="0" anchor="ctr" anchorCtr="0"/>
          <a:lstStyle/>
          <a:p>
            <a:r>
              <a:rPr lang="pl-PL" dirty="0" smtClean="0"/>
              <a:t>Kliknij, aby edytować format tekstu tytułuKliknij, aby edytować styl</a:t>
            </a:r>
            <a:endParaRPr lang="en-US" dirty="0"/>
          </a:p>
        </p:txBody>
      </p:sp>
      <p:sp>
        <p:nvSpPr>
          <p:cNvPr id="16363" name="Date Placeholder 3"/>
          <p:cNvSpPr>
            <a:spLocks noGrp="1"/>
          </p:cNvSpPr>
          <p:nvPr>
            <p:ph type="dt" sz="half" idx="2"/>
          </p:nvPr>
        </p:nvSpPr>
        <p:spPr>
          <a:xfrm>
            <a:off x="504000" y="6887160"/>
            <a:ext cx="2347920" cy="520920"/>
          </a:xfrm>
          <a:prstGeom prst="rect">
            <a:avLst/>
          </a:prstGeom>
          <a:noFill/>
          <a:ln w="0">
            <a:noFill/>
          </a:ln>
        </p:spPr>
        <p:txBody>
          <a:bodyPr wrap="none" lIns="90000" tIns="45000" rIns="90000" bIns="45000" anchor="t" anchorCtr="0"/>
          <a:lstStyle>
            <a:lvl1pPr algn="l">
              <a:defRPr lang="en-US" kern="0">
                <a:solidFill>
                  <a:srgbClr val="000000"/>
                </a:solidFill>
                <a:latin typeface="Times New Roman" charset="0"/>
              </a:defRPr>
            </a:lvl1pPr>
          </a:lstStyle>
          <a:p>
            <a:endParaRPr/>
          </a:p>
        </p:txBody>
      </p:sp>
      <p:sp>
        <p:nvSpPr>
          <p:cNvPr id="16361" name="Footer Placeholder 4"/>
          <p:cNvSpPr>
            <a:spLocks noGrp="1"/>
          </p:cNvSpPr>
          <p:nvPr>
            <p:ph type="ftr" sz="quarter" idx="3"/>
          </p:nvPr>
        </p:nvSpPr>
        <p:spPr>
          <a:xfrm>
            <a:off x="3447360" y="6887160"/>
            <a:ext cx="3194640" cy="520920"/>
          </a:xfrm>
          <a:prstGeom prst="rect">
            <a:avLst/>
          </a:prstGeom>
          <a:noFill/>
          <a:ln w="0">
            <a:noFill/>
          </a:ln>
        </p:spPr>
        <p:txBody>
          <a:bodyPr wrap="none" lIns="90000" tIns="45000" rIns="90000" bIns="45000" anchor="t" anchorCtr="0"/>
          <a:lstStyle>
            <a:lvl1pPr algn="l">
              <a:defRPr lang="en-US" kern="0">
                <a:solidFill>
                  <a:srgbClr val="000000"/>
                </a:solidFill>
                <a:latin typeface="Times New Roman" charset="0"/>
              </a:defRPr>
            </a:lvl1pPr>
          </a:lstStyle>
          <a:p>
            <a:endParaRPr dirty="0" smtClean="0"/>
          </a:p>
        </p:txBody>
      </p:sp>
      <p:sp>
        <p:nvSpPr>
          <p:cNvPr id="16362" name="Slide Number Placeholder 5"/>
          <p:cNvSpPr>
            <a:spLocks noGrp="1"/>
          </p:cNvSpPr>
          <p:nvPr>
            <p:ph type="sldNum" sz="quarter" idx="4"/>
          </p:nvPr>
        </p:nvSpPr>
        <p:spPr>
          <a:xfrm>
            <a:off x="7227360" y="6887160"/>
            <a:ext cx="2347920" cy="520920"/>
          </a:xfrm>
          <a:prstGeom prst="rect">
            <a:avLst/>
          </a:prstGeom>
          <a:noFill/>
          <a:ln w="0">
            <a:noFill/>
          </a:ln>
        </p:spPr>
        <p:txBody>
          <a:bodyPr wrap="none" lIns="90000" tIns="45000" rIns="90000" bIns="45000" anchor="t" anchorCtr="0"/>
          <a:lstStyle>
            <a:lvl1pPr algn="l">
              <a:defRPr lang="en-US" sz="1800" kern="0">
                <a:solidFill>
                  <a:srgbClr val="000000"/>
                </a:solidFill>
                <a:latin typeface="Calibri" charset="0"/>
              </a:defRPr>
            </a:lvl1pPr>
          </a:lstStyle>
          <a:p>
            <a:pPr marL="0" indent="0" algn="l">
              <a:spcBef>
                <a:spcPts val="0"/>
              </a:spcBef>
              <a:spcAft>
                <a:spcPts val="0"/>
              </a:spcAft>
              <a:tabLst/>
            </a:pPr>
            <a:fld id="{763D1470-AB83-4C4C-B3B3-7F0C9DC8E8D6}" type="slidenum">
              <a:rPr lang="en-US" sz="1800" dirty="0" smtClean="0"/>
              <a:pPr marL="0" indent="0" algn="l">
                <a:spcBef>
                  <a:spcPts val="0"/>
                </a:spcBef>
                <a:spcAft>
                  <a:spcPts val="0"/>
                </a:spcAft>
                <a:tabLst/>
              </a:pPr>
              <a:t>‹#›</a:t>
            </a:fld>
            <a:endParaRPr lang="en-US" sz="1800" dirty="0" smtClean="0"/>
          </a:p>
        </p:txBody>
      </p:sp>
      <p:sp>
        <p:nvSpPr>
          <p:cNvPr id="6" name="Text Placeholder 2"/>
          <p:cNvSpPr>
            <a:spLocks noGrp="1"/>
          </p:cNvSpPr>
          <p:nvPr>
            <p:ph type="body" idx="1"/>
          </p:nvPr>
        </p:nvSpPr>
        <p:spPr>
          <a:xfrm>
            <a:off x="504000" y="1768680"/>
            <a:ext cx="9072000" cy="4988880"/>
          </a:xfrm>
          <a:prstGeom prst="rect">
            <a:avLst/>
          </a:prstGeom>
          <a:noFill/>
          <a:ln>
            <a:noFill/>
          </a:ln>
        </p:spPr>
        <p:txBody>
          <a:bodyPr wrap="square" lIns="0" tIns="0" rIns="0" bIns="0" anchorCtr="0"/>
          <a:lstStyle/>
          <a:p>
            <a:pPr lvl="0"/>
            <a:r>
              <a:rPr lang="pl-PL" smtClean="0"/>
              <a:t>Click to edit the outline text format</a:t>
            </a:r>
          </a:p>
          <a:p>
            <a:pPr lvl="1"/>
            <a:r>
              <a:rPr lang="pl-PL" smtClean="0"/>
              <a:t>Second Outline Level</a:t>
            </a:r>
          </a:p>
          <a:p>
            <a:pPr lvl="2"/>
            <a:r>
              <a:rPr lang="pl-PL" smtClean="0"/>
              <a:t>Third Outline Level</a:t>
            </a:r>
          </a:p>
          <a:p>
            <a:pPr lvl="3"/>
            <a:r>
              <a:rPr lang="pl-PL" smtClean="0"/>
              <a:t>Fourth Outline Level</a:t>
            </a:r>
          </a:p>
          <a:p>
            <a:pPr lvl="4"/>
            <a:r>
              <a:rPr lang="pl-PL" smtClean="0"/>
              <a:t>Fifth Outline Level</a:t>
            </a:r>
          </a:p>
          <a:p>
            <a:pPr lvl="5"/>
            <a:r>
              <a:rPr lang="pl-PL" smtClean="0"/>
              <a:t>Sixth Outline Level</a:t>
            </a:r>
          </a:p>
          <a:p>
            <a:pPr lvl="6"/>
            <a:r>
              <a:rPr lang="pl-PL" smtClean="0"/>
              <a:t>Seventh Outline Level</a:t>
            </a:r>
          </a:p>
          <a:p>
            <a:pPr lvl="7"/>
            <a:r>
              <a:rPr lang="pl-PL" smtClean="0"/>
              <a:t>Eighth Outline Level</a:t>
            </a:r>
          </a:p>
          <a:p>
            <a:pPr lvl="8"/>
            <a:r>
              <a:rPr lang="pl-PL" smtClean="0"/>
              <a:t>Ninth Outline Level</a:t>
            </a: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buNone/>
        <a:defRPr sz="1800" kern="1200">
          <a:solidFill>
            <a:srgbClr val="000000"/>
          </a:solidFill>
          <a:latin typeface="Calibri"/>
          <a:ea typeface="+mj-ea"/>
          <a:cs typeface="+mj-cs"/>
        </a:defRPr>
      </a:lvl1pPr>
    </p:titleStyle>
    <p:bodyStyle>
      <a:lvl1pPr marL="0" indent="0" algn="l" defTabSz="914400" rtl="0" eaLnBrk="1" latinLnBrk="0" hangingPunct="1">
        <a:spcBef>
          <a:spcPts val="0"/>
        </a:spcBef>
        <a:spcAft>
          <a:spcPts val="1418"/>
        </a:spcAft>
        <a:defRPr sz="3200" u="none" kern="1200">
          <a:solidFill>
            <a:srgbClr val="000000"/>
          </a:solidFill>
          <a:latin typeface="Arial"/>
          <a:ea typeface="+mn-ea"/>
          <a:cs typeface="+mn-cs"/>
        </a:defRPr>
      </a:lvl1pPr>
      <a:lvl2pPr marL="0" indent="0" algn="l" defTabSz="914400" rtl="0" eaLnBrk="1" latinLnBrk="0" hangingPunct="1">
        <a:spcBef>
          <a:spcPts val="0"/>
        </a:spcBef>
        <a:spcAft>
          <a:spcPts val="1134"/>
        </a:spcAft>
        <a:defRPr sz="1800" u="none" kern="0">
          <a:solidFill>
            <a:srgbClr val="000000"/>
          </a:solidFill>
          <a:latin typeface="Calibri"/>
          <a:ea typeface="+mn-ea"/>
          <a:cs typeface="+mn-cs"/>
        </a:defRPr>
      </a:lvl2pPr>
      <a:lvl3pPr marL="0" indent="0" algn="l" defTabSz="914400" rtl="0" eaLnBrk="1" latinLnBrk="0" hangingPunct="1">
        <a:spcBef>
          <a:spcPts val="0"/>
        </a:spcBef>
        <a:spcAft>
          <a:spcPts val="851"/>
        </a:spcAft>
        <a:defRPr sz="1800" u="none" kern="0">
          <a:solidFill>
            <a:srgbClr val="000000"/>
          </a:solidFill>
          <a:latin typeface="Calibri"/>
          <a:ea typeface="+mn-ea"/>
          <a:cs typeface="+mn-cs"/>
        </a:defRPr>
      </a:lvl3pPr>
      <a:lvl4pPr marL="0" indent="0" algn="l" defTabSz="914400" rtl="0" eaLnBrk="1" latinLnBrk="0" hangingPunct="1">
        <a:spcBef>
          <a:spcPts val="0"/>
        </a:spcBef>
        <a:spcAft>
          <a:spcPts val="567"/>
        </a:spcAft>
        <a:defRPr sz="1800" u="none" kern="0">
          <a:solidFill>
            <a:srgbClr val="000000"/>
          </a:solidFill>
          <a:latin typeface="Calibri"/>
          <a:ea typeface="+mn-ea"/>
          <a:cs typeface="+mn-cs"/>
        </a:defRPr>
      </a:lvl4pPr>
      <a:lvl5pPr marL="0" indent="0" algn="l" defTabSz="914400" rtl="0" eaLnBrk="1" latinLnBrk="0" hangingPunct="1">
        <a:spcBef>
          <a:spcPts val="0"/>
        </a:spcBef>
        <a:spcAft>
          <a:spcPts val="284"/>
        </a:spcAft>
        <a:defRPr sz="2000" u="none" kern="0">
          <a:solidFill>
            <a:srgbClr val="000000"/>
          </a:solidFill>
          <a:latin typeface="Calibri"/>
          <a:ea typeface="+mn-ea"/>
          <a:cs typeface="+mn-cs"/>
        </a:defRPr>
      </a:lvl5pPr>
      <a:lvl6pPr marL="0" indent="0" algn="l" defTabSz="914400" rtl="0" eaLnBrk="1" latinLnBrk="0" hangingPunct="1">
        <a:spcBef>
          <a:spcPts val="0"/>
        </a:spcBef>
        <a:spcAft>
          <a:spcPts val="284"/>
        </a:spcAft>
        <a:defRPr sz="2000" u="none" kern="0">
          <a:solidFill>
            <a:srgbClr val="000000"/>
          </a:solidFill>
          <a:latin typeface="Calibri"/>
          <a:ea typeface="+mn-ea"/>
          <a:cs typeface="+mn-cs"/>
        </a:defRPr>
      </a:lvl6pPr>
      <a:lvl7pPr marL="0" indent="0" algn="l" defTabSz="914400" rtl="0" eaLnBrk="1" latinLnBrk="0" hangingPunct="1">
        <a:spcBef>
          <a:spcPts val="0"/>
        </a:spcBef>
        <a:spcAft>
          <a:spcPts val="284"/>
        </a:spcAft>
        <a:defRPr sz="2000" u="none" kern="0">
          <a:solidFill>
            <a:srgbClr val="000000"/>
          </a:solidFill>
          <a:latin typeface="Calibri"/>
          <a:ea typeface="+mn-ea"/>
          <a:cs typeface="+mn-cs"/>
        </a:defRPr>
      </a:lvl7pPr>
      <a:lvl8pPr marL="0" indent="0" algn="l" defTabSz="914400" rtl="0" eaLnBrk="1" latinLnBrk="0" hangingPunct="1">
        <a:spcBef>
          <a:spcPts val="0"/>
        </a:spcBef>
        <a:spcAft>
          <a:spcPts val="284"/>
        </a:spcAft>
        <a:defRPr sz="2000" u="none" kern="0">
          <a:solidFill>
            <a:srgbClr val="000000"/>
          </a:solidFill>
          <a:latin typeface="Calibri"/>
          <a:ea typeface="+mn-ea"/>
          <a:cs typeface="+mn-cs"/>
        </a:defRPr>
      </a:lvl8pPr>
      <a:lvl9pPr marL="0" indent="0" algn="l" defTabSz="914400" rtl="0" eaLnBrk="1" latinLnBrk="0" hangingPunct="1">
        <a:spcBef>
          <a:spcPts val="0"/>
        </a:spcBef>
        <a:spcAft>
          <a:spcPts val="284"/>
        </a:spcAft>
        <a:defRPr sz="2000" u="none" kern="0">
          <a:solidFill>
            <a:srgbClr val="000000"/>
          </a:solidFill>
          <a:latin typeface="Calibri"/>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4000" y="301320"/>
            <a:ext cx="9071280" cy="1261800"/>
          </a:xfrm>
          <a:prstGeom prst="rect">
            <a:avLst/>
          </a:prstGeom>
          <a:noFill/>
          <a:ln>
            <a:noFill/>
          </a:ln>
        </p:spPr>
        <p:txBody>
          <a:bodyPr wrap="square" lIns="0" tIns="0" rIns="0" bIns="0" anchor="ctr" anchorCtr="0"/>
          <a:lstStyle/>
          <a:p>
            <a:r>
              <a:rPr lang="pl-PL" dirty="0" smtClean="0"/>
              <a:t>Kliknij, aby edytować format tekstu tytułuKliknij, aby edytować styl</a:t>
            </a:r>
            <a:endParaRPr lang="en-US" dirty="0"/>
          </a:p>
        </p:txBody>
      </p:sp>
      <p:sp>
        <p:nvSpPr>
          <p:cNvPr id="3" name="Text Placeholder 2"/>
          <p:cNvSpPr>
            <a:spLocks noGrp="1"/>
          </p:cNvSpPr>
          <p:nvPr>
            <p:ph type="body" idx="1"/>
          </p:nvPr>
        </p:nvSpPr>
        <p:spPr>
          <a:xfrm>
            <a:off x="504000" y="1769040"/>
            <a:ext cx="9071280" cy="4988880"/>
          </a:xfrm>
          <a:prstGeom prst="rect">
            <a:avLst/>
          </a:prstGeom>
          <a:noFill/>
          <a:ln>
            <a:noFill/>
          </a:ln>
        </p:spPr>
        <p:txBody>
          <a:bodyPr wrap="square" lIns="0" tIns="0" rIns="0" bIns="0" anchorCtr="0"/>
          <a:lstStyle/>
          <a:p>
            <a:pPr lvl="0"/>
            <a:r>
              <a:rPr lang="en-US" smtClean="0"/>
              <a:t>Kliknij, aby edytować format tekstu konspektuDrugi poziom konspektuTrzeci poziom konspektuCzwarty poziom konspektuPiąty poziom konspektuSzósty poziom konspektuSiódmy poziom konspektuÓsmy poziom konspektu</a:t>
            </a:r>
          </a:p>
        </p:txBody>
      </p:sp>
      <p:sp>
        <p:nvSpPr>
          <p:cNvPr id="16363" name="Date Placeholder 3"/>
          <p:cNvSpPr>
            <a:spLocks noGrp="1"/>
          </p:cNvSpPr>
          <p:nvPr>
            <p:ph type="dt" sz="half" idx="2"/>
          </p:nvPr>
        </p:nvSpPr>
        <p:spPr>
          <a:xfrm>
            <a:off x="504000" y="6887160"/>
            <a:ext cx="2347920" cy="520920"/>
          </a:xfrm>
          <a:prstGeom prst="rect">
            <a:avLst/>
          </a:prstGeom>
          <a:noFill/>
          <a:ln w="0">
            <a:noFill/>
          </a:ln>
        </p:spPr>
        <p:txBody>
          <a:bodyPr wrap="none" lIns="90000" tIns="45000" rIns="90000" bIns="45000" anchor="t" anchorCtr="0"/>
          <a:lstStyle>
            <a:lvl1pPr algn="l">
              <a:defRPr lang="en-US" kern="0">
                <a:solidFill>
                  <a:srgbClr val="000000"/>
                </a:solidFill>
                <a:latin typeface="Times New Roman" charset="0"/>
              </a:defRPr>
            </a:lvl1pPr>
          </a:lstStyle>
          <a:p>
            <a:endParaRPr/>
          </a:p>
        </p:txBody>
      </p:sp>
      <p:sp>
        <p:nvSpPr>
          <p:cNvPr id="16361" name="Footer Placeholder 4"/>
          <p:cNvSpPr>
            <a:spLocks noGrp="1"/>
          </p:cNvSpPr>
          <p:nvPr>
            <p:ph type="ftr" sz="quarter" idx="3"/>
          </p:nvPr>
        </p:nvSpPr>
        <p:spPr>
          <a:xfrm>
            <a:off x="3447360" y="6887160"/>
            <a:ext cx="3194640" cy="520920"/>
          </a:xfrm>
          <a:prstGeom prst="rect">
            <a:avLst/>
          </a:prstGeom>
          <a:noFill/>
          <a:ln w="0">
            <a:noFill/>
          </a:ln>
        </p:spPr>
        <p:txBody>
          <a:bodyPr wrap="none" lIns="90000" tIns="45000" rIns="90000" bIns="45000" anchor="t" anchorCtr="0"/>
          <a:lstStyle>
            <a:lvl1pPr algn="l">
              <a:defRPr lang="en-US" kern="0">
                <a:solidFill>
                  <a:srgbClr val="000000"/>
                </a:solidFill>
                <a:latin typeface="Times New Roman" charset="0"/>
              </a:defRPr>
            </a:lvl1pPr>
          </a:lstStyle>
          <a:p>
            <a:endParaRPr dirty="0" smtClean="0"/>
          </a:p>
        </p:txBody>
      </p:sp>
      <p:sp>
        <p:nvSpPr>
          <p:cNvPr id="16362" name="Slide Number Placeholder 5"/>
          <p:cNvSpPr>
            <a:spLocks noGrp="1"/>
          </p:cNvSpPr>
          <p:nvPr>
            <p:ph type="sldNum" sz="quarter" idx="4"/>
          </p:nvPr>
        </p:nvSpPr>
        <p:spPr>
          <a:xfrm>
            <a:off x="7227360" y="6887160"/>
            <a:ext cx="2347920" cy="520920"/>
          </a:xfrm>
          <a:prstGeom prst="rect">
            <a:avLst/>
          </a:prstGeom>
          <a:noFill/>
          <a:ln w="0">
            <a:noFill/>
          </a:ln>
        </p:spPr>
        <p:txBody>
          <a:bodyPr wrap="none" lIns="90000" tIns="45000" rIns="90000" bIns="45000" anchor="t" anchorCtr="0"/>
          <a:lstStyle>
            <a:lvl1pPr algn="l">
              <a:defRPr lang="en-US" sz="1800" kern="0">
                <a:solidFill>
                  <a:srgbClr val="000000"/>
                </a:solidFill>
                <a:latin typeface="Calibri" charset="0"/>
              </a:defRPr>
            </a:lvl1pPr>
          </a:lstStyle>
          <a:p>
            <a:pPr marL="0" indent="0" algn="l">
              <a:spcBef>
                <a:spcPts val="0"/>
              </a:spcBef>
              <a:spcAft>
                <a:spcPts val="0"/>
              </a:spcAft>
              <a:tabLst/>
            </a:pPr>
            <a:fld id="{763D1470-AB83-4C4C-B3B3-7F0C9DC8E8D6}" type="slidenum">
              <a:rPr lang="en-US" sz="1800" dirty="0" smtClean="0"/>
              <a:pPr marL="0" indent="0" algn="l">
                <a:spcBef>
                  <a:spcPts val="0"/>
                </a:spcBef>
                <a:spcAft>
                  <a:spcPts val="0"/>
                </a:spcAft>
                <a:tabLst/>
              </a:pPr>
              <a:t>‹#›</a:t>
            </a:fld>
            <a:endParaRPr lang="en-US" sz="1800" dirty="0" smtClean="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buNone/>
        <a:defRPr sz="1800" kern="1200">
          <a:solidFill>
            <a:srgbClr val="000000"/>
          </a:solidFill>
          <a:latin typeface="Calibri"/>
          <a:ea typeface="+mj-ea"/>
          <a:cs typeface="+mj-cs"/>
        </a:defRPr>
      </a:lvl1pPr>
    </p:titleStyle>
    <p:bodyStyle>
      <a:lvl1pPr marL="0" indent="0" algn="l" defTabSz="914400" rtl="0" eaLnBrk="1" latinLnBrk="0" hangingPunct="1">
        <a:spcBef>
          <a:spcPts val="0"/>
        </a:spcBef>
        <a:spcAft>
          <a:spcPts val="1418"/>
        </a:spcAft>
        <a:defRPr sz="3200" u="none" kern="1200">
          <a:solidFill>
            <a:srgbClr val="000000"/>
          </a:solidFill>
          <a:latin typeface="Arial"/>
          <a:ea typeface="+mn-ea"/>
          <a:cs typeface="+mn-cs"/>
        </a:defRPr>
      </a:lvl1pPr>
      <a:lvl2pPr marL="0" indent="0" algn="l" defTabSz="914400" rtl="0" eaLnBrk="1" latinLnBrk="0" hangingPunct="1">
        <a:spcBef>
          <a:spcPts val="0"/>
        </a:spcBef>
        <a:spcAft>
          <a:spcPts val="1134"/>
        </a:spcAft>
        <a:defRPr sz="1800" u="none" kern="0">
          <a:solidFill>
            <a:srgbClr val="000000"/>
          </a:solidFill>
          <a:latin typeface="Calibri"/>
          <a:ea typeface="+mn-ea"/>
          <a:cs typeface="+mn-cs"/>
        </a:defRPr>
      </a:lvl2pPr>
      <a:lvl3pPr marL="0" indent="0" algn="l" defTabSz="914400" rtl="0" eaLnBrk="1" latinLnBrk="0" hangingPunct="1">
        <a:spcBef>
          <a:spcPts val="0"/>
        </a:spcBef>
        <a:spcAft>
          <a:spcPts val="851"/>
        </a:spcAft>
        <a:defRPr sz="1800" u="none" kern="0">
          <a:solidFill>
            <a:srgbClr val="000000"/>
          </a:solidFill>
          <a:latin typeface="Calibri"/>
          <a:ea typeface="+mn-ea"/>
          <a:cs typeface="+mn-cs"/>
        </a:defRPr>
      </a:lvl3pPr>
      <a:lvl4pPr marL="0" indent="0" algn="l" defTabSz="914400" rtl="0" eaLnBrk="1" latinLnBrk="0" hangingPunct="1">
        <a:spcBef>
          <a:spcPts val="0"/>
        </a:spcBef>
        <a:spcAft>
          <a:spcPts val="567"/>
        </a:spcAft>
        <a:defRPr sz="1800" u="none" kern="0">
          <a:solidFill>
            <a:srgbClr val="000000"/>
          </a:solidFill>
          <a:latin typeface="Calibri"/>
          <a:ea typeface="+mn-ea"/>
          <a:cs typeface="+mn-cs"/>
        </a:defRPr>
      </a:lvl4pPr>
      <a:lvl5pPr marL="0" indent="0" algn="l" defTabSz="914400" rtl="0" eaLnBrk="1" latinLnBrk="0" hangingPunct="1">
        <a:spcBef>
          <a:spcPts val="0"/>
        </a:spcBef>
        <a:spcAft>
          <a:spcPts val="284"/>
        </a:spcAft>
        <a:defRPr sz="2000" u="none" kern="0">
          <a:solidFill>
            <a:srgbClr val="000000"/>
          </a:solidFill>
          <a:latin typeface="Calibri"/>
          <a:ea typeface="+mn-ea"/>
          <a:cs typeface="+mn-cs"/>
        </a:defRPr>
      </a:lvl5pPr>
      <a:lvl6pPr marL="0" indent="0" algn="l" defTabSz="914400" rtl="0" eaLnBrk="1" latinLnBrk="0" hangingPunct="1">
        <a:spcBef>
          <a:spcPts val="0"/>
        </a:spcBef>
        <a:spcAft>
          <a:spcPts val="284"/>
        </a:spcAft>
        <a:defRPr sz="2000" u="none" kern="0">
          <a:solidFill>
            <a:srgbClr val="000000"/>
          </a:solidFill>
          <a:latin typeface="Calibri"/>
          <a:ea typeface="+mn-ea"/>
          <a:cs typeface="+mn-cs"/>
        </a:defRPr>
      </a:lvl6pPr>
      <a:lvl7pPr marL="0" indent="0" algn="l" defTabSz="914400" rtl="0" eaLnBrk="1" latinLnBrk="0" hangingPunct="1">
        <a:spcBef>
          <a:spcPts val="0"/>
        </a:spcBef>
        <a:spcAft>
          <a:spcPts val="284"/>
        </a:spcAft>
        <a:defRPr sz="2000" u="none" kern="0">
          <a:solidFill>
            <a:srgbClr val="000000"/>
          </a:solidFill>
          <a:latin typeface="Calibri"/>
          <a:ea typeface="+mn-ea"/>
          <a:cs typeface="+mn-cs"/>
        </a:defRPr>
      </a:lvl7pPr>
      <a:lvl8pPr marL="0" indent="0" algn="l" defTabSz="914400" rtl="0" eaLnBrk="1" latinLnBrk="0" hangingPunct="1">
        <a:spcBef>
          <a:spcPts val="0"/>
        </a:spcBef>
        <a:spcAft>
          <a:spcPts val="284"/>
        </a:spcAft>
        <a:defRPr sz="2000" u="none" kern="0">
          <a:solidFill>
            <a:srgbClr val="000000"/>
          </a:solidFill>
          <a:latin typeface="Calibri"/>
          <a:ea typeface="+mn-ea"/>
          <a:cs typeface="+mn-cs"/>
        </a:defRPr>
      </a:lvl8pPr>
      <a:lvl9pPr marL="0" indent="0" algn="l" defTabSz="914400" rtl="0" eaLnBrk="1" latinLnBrk="0" hangingPunct="1">
        <a:spcBef>
          <a:spcPts val="0"/>
        </a:spcBef>
        <a:spcAft>
          <a:spcPts val="284"/>
        </a:spcAft>
        <a:defRPr sz="2000" u="none" kern="0">
          <a:solidFill>
            <a:srgbClr val="000000"/>
          </a:solidFill>
          <a:latin typeface="Calibri"/>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3.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504000" y="301320"/>
            <a:ext cx="9071280" cy="6456600"/>
          </a:xfrm>
          <a:prstGeom prst="rect">
            <a:avLst/>
          </a:prstGeom>
          <a:noFill/>
          <a:ln w="0">
            <a:noFill/>
          </a:ln>
        </p:spPr>
        <p:txBody>
          <a:bodyPr wrap="square" lIns="0" tIns="0" rIns="0" bIns="0"/>
          <a:lstStyle/>
          <a:p>
            <a:r>
              <a:rPr lang="en-US" sz="4000" smtClean="0"/>
              <a:t>Rola i znaczenie rehabilitacji psychiatrycznej </a:t>
            </a:r>
          </a:p>
        </p:txBody>
      </p:sp>
      <p:sp>
        <p:nvSpPr>
          <p:cNvPr id="4" name="TextBox 3"/>
          <p:cNvSpPr/>
          <p:nvPr/>
        </p:nvSpPr>
        <p:spPr>
          <a:xfrm>
            <a:off x="6336000" y="5629320"/>
            <a:ext cx="2932920" cy="346680"/>
          </a:xfrm>
          <a:prstGeom prst="rect">
            <a:avLst/>
          </a:prstGeom>
          <a:noFill/>
          <a:ln w="0">
            <a:noFill/>
          </a:ln>
        </p:spPr>
        <p:style>
          <a:lnRef idx="0">
            <a:schemeClr val="dk1"/>
          </a:lnRef>
          <a:fillRef idx="0">
            <a:srgbClr val="99CCFF"/>
          </a:fillRef>
          <a:effectRef idx="0">
            <a:schemeClr val="accent1"/>
          </a:effectRef>
          <a:fontRef idx="minor">
            <a:schemeClr val="dk1"/>
          </a:fontRef>
        </p:style>
        <p:txBody>
          <a:bodyPr wrap="square" lIns="90000" tIns="45000" rIns="90000" bIns="45000">
            <a:spAutoFit/>
          </a:bodyPr>
          <a:lstStyle/>
          <a:p>
            <a:r>
              <a:rPr lang="en-US" sz="1800" b="0" i="0" kern="1200" smtClean="0">
                <a:solidFill>
                  <a:sysClr val="windowText" lastClr="000000"/>
                </a:solidFill>
                <a:latin typeface="Arial" charset="0"/>
              </a:rPr>
              <a:t>Ewa Kordyjak-Starczewska</a:t>
            </a:r>
          </a:p>
        </p:txBody>
      </p:sp>
      <p:sp>
        <p:nvSpPr>
          <p:cNvPr id="5" name="TextBox 4"/>
          <p:cNvSpPr/>
          <p:nvPr/>
        </p:nvSpPr>
        <p:spPr>
          <a:xfrm>
            <a:off x="3600000" y="6336000"/>
            <a:ext cx="1956240" cy="346680"/>
          </a:xfrm>
          <a:prstGeom prst="rect">
            <a:avLst/>
          </a:prstGeom>
          <a:noFill/>
          <a:ln w="0">
            <a:noFill/>
          </a:ln>
        </p:spPr>
        <p:style>
          <a:lnRef idx="0">
            <a:schemeClr val="dk1"/>
          </a:lnRef>
          <a:fillRef idx="0">
            <a:srgbClr val="99CCFF"/>
          </a:fillRef>
          <a:effectRef idx="0">
            <a:schemeClr val="accent1"/>
          </a:effectRef>
          <a:fontRef idx="minor">
            <a:schemeClr val="dk1"/>
          </a:fontRef>
        </p:style>
        <p:txBody>
          <a:bodyPr wrap="square" lIns="90000" tIns="45000" rIns="90000" bIns="45000">
            <a:spAutoFit/>
          </a:bodyPr>
          <a:lstStyle/>
          <a:p>
            <a:r>
              <a:rPr lang="en-US" sz="1800" b="0" i="0" kern="1200" smtClean="0">
                <a:solidFill>
                  <a:sysClr val="windowText" lastClr="000000"/>
                </a:solidFill>
                <a:latin typeface="Arial" charset="0"/>
              </a:rPr>
              <a:t>Torun 23.06.2014</a:t>
            </a:r>
          </a:p>
        </p:txBody>
      </p:sp>
      <p:pic>
        <p:nvPicPr>
          <p:cNvPr id="6" name="Placeholder 3" descr="1000000000000400000002AF49448987.jpg"/>
          <p:cNvPicPr>
            <a:picLocks noGrp="1" noChangeAspect="1"/>
          </p:cNvPicPr>
          <p:nvPr/>
        </p:nvPicPr>
        <p:blipFill>
          <a:blip r:embed="rId3" cstate="print">
            <a:lum/>
          </a:blip>
          <a:stretch>
            <a:fillRect/>
          </a:stretch>
        </p:blipFill>
        <p:spPr>
          <a:xfrm>
            <a:off x="792000" y="4248000"/>
            <a:ext cx="3096000" cy="2016000"/>
          </a:xfrm>
          <a:prstGeom prst="rect">
            <a:avLst/>
          </a:prstGeom>
          <a:ln w="0">
            <a:noFill/>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540000" y="180000"/>
            <a:ext cx="9071280" cy="1352160"/>
          </a:xfrm>
          <a:prstGeom prst="rect">
            <a:avLst/>
          </a:prstGeom>
          <a:noFill/>
          <a:ln w="0">
            <a:noFill/>
          </a:ln>
        </p:spPr>
        <p:txBody>
          <a:bodyPr wrap="none" lIns="90000" tIns="45000" rIns="90000" bIns="45000" anchor="t">
            <a:spAutoFit/>
          </a:bodyPr>
          <a:lstStyle/>
          <a:p>
            <a:pPr algn="ctr">
              <a:buNone/>
              <a:tabLst/>
            </a:pPr>
            <a:r>
              <a:rPr lang="en-US" sz="3600" b="0" i="0" smtClean="0">
                <a:solidFill>
                  <a:srgbClr val="2323DC"/>
                </a:solidFill>
                <a:latin typeface="Arial" charset="0"/>
              </a:rPr>
              <a:t>Indywidualny program leczenia i rehabilitacji</a:t>
            </a:r>
          </a:p>
        </p:txBody>
      </p:sp>
      <p:sp>
        <p:nvSpPr>
          <p:cNvPr id="4" name="Content Placeholder 2"/>
          <p:cNvSpPr>
            <a:spLocks noGrp="1"/>
          </p:cNvSpPr>
          <p:nvPr>
            <p:ph type="body" idx="1"/>
          </p:nvPr>
        </p:nvSpPr>
        <p:spPr>
          <a:xfrm>
            <a:off x="660600" y="1769040"/>
            <a:ext cx="9071280" cy="4988880"/>
          </a:xfrm>
          <a:prstGeom prst="rect">
            <a:avLst/>
          </a:prstGeom>
          <a:noFill/>
          <a:ln w="0">
            <a:noFill/>
          </a:ln>
        </p:spPr>
        <p:txBody>
          <a:bodyPr wrap="none" lIns="90000" tIns="45000" rIns="90000" bIns="45000" anchor="t"/>
          <a:lstStyle/>
          <a:p>
            <a:pPr marL="0" indent="0">
              <a:spcBef>
                <a:spcPts val="0"/>
              </a:spcBef>
              <a:spcAft>
                <a:spcPts val="1418"/>
              </a:spcAft>
              <a:buClr>
                <a:srgbClr val="231F20"/>
              </a:buClr>
              <a:buSzPct val="45000"/>
              <a:buFont typeface="StarSymbol"/>
              <a:buChar char="●"/>
              <a:tabLst/>
            </a:pPr>
            <a:r>
              <a:rPr lang="en-US" sz="2200" b="0" i="0" dirty="0" err="1" smtClean="0">
                <a:solidFill>
                  <a:srgbClr val="231F20"/>
                </a:solidFill>
                <a:latin typeface="Humnst777LtPL-Regular" charset="0"/>
              </a:rPr>
              <a:t>Należy</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ustalać</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na</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podstawie</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potrzeb</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i</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możliwości</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pacjentaw</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oparciu</a:t>
            </a:r>
            <a:r>
              <a:rPr lang="en-US" sz="2200" b="0" i="0" dirty="0" smtClean="0">
                <a:solidFill>
                  <a:srgbClr val="231F20"/>
                </a:solidFill>
                <a:latin typeface="Humnst777LtPL-Regular" charset="0"/>
              </a:rPr>
              <a:t> </a:t>
            </a:r>
            <a:endParaRPr lang="pl-PL" sz="2200" b="0" i="0" dirty="0" smtClean="0">
              <a:solidFill>
                <a:srgbClr val="231F20"/>
              </a:solidFill>
              <a:latin typeface="Humnst777LtPL-Regular" charset="0"/>
            </a:endParaRPr>
          </a:p>
          <a:p>
            <a:pPr marL="0" indent="0">
              <a:spcBef>
                <a:spcPts val="0"/>
              </a:spcBef>
              <a:spcAft>
                <a:spcPts val="1418"/>
              </a:spcAft>
              <a:buClr>
                <a:srgbClr val="231F20"/>
              </a:buClr>
              <a:buSzPct val="45000"/>
              <a:buFont typeface="StarSymbol"/>
              <a:buChar char="●"/>
              <a:tabLst/>
            </a:pPr>
            <a:r>
              <a:rPr lang="en-US" sz="2200" b="0" i="0" dirty="0" smtClean="0">
                <a:solidFill>
                  <a:srgbClr val="231F20"/>
                </a:solidFill>
                <a:latin typeface="Humnst777LtPL-Regular" charset="0"/>
              </a:rPr>
              <a:t>o </a:t>
            </a:r>
            <a:r>
              <a:rPr lang="en-US" sz="2200" b="0" i="0" dirty="0" err="1" smtClean="0">
                <a:solidFill>
                  <a:srgbClr val="231F20"/>
                </a:solidFill>
                <a:latin typeface="Humnst777LtPL-Regular" charset="0"/>
              </a:rPr>
              <a:t>kilka</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podstawowych</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zasad</a:t>
            </a:r>
            <a:r>
              <a:rPr lang="en-US" sz="2200" b="0" i="0" dirty="0" smtClean="0">
                <a:solidFill>
                  <a:srgbClr val="231F20"/>
                </a:solidFill>
                <a:latin typeface="Humnst777LtPL-Regular" charset="0"/>
              </a:rPr>
              <a:t>:</a:t>
            </a:r>
          </a:p>
          <a:p>
            <a:pPr marL="0" indent="0">
              <a:spcBef>
                <a:spcPts val="0"/>
              </a:spcBef>
              <a:spcAft>
                <a:spcPts val="1418"/>
              </a:spcAft>
              <a:buClr>
                <a:srgbClr val="00FF00"/>
              </a:buClr>
              <a:buSzPct val="45000"/>
              <a:buFont typeface="StarSymbol"/>
              <a:buChar char="●"/>
              <a:tabLst/>
            </a:pPr>
            <a:r>
              <a:rPr lang="en-US" sz="2200" b="0" i="0" dirty="0" err="1" smtClean="0">
                <a:solidFill>
                  <a:srgbClr val="00FF00"/>
                </a:solidFill>
                <a:latin typeface="Humnst777LtPL-Regular" charset="0"/>
              </a:rPr>
              <a:t>partnerstwo</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na</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każdym</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kroku</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konieczne</a:t>
            </a:r>
            <a:r>
              <a:rPr lang="en-US" sz="2200" b="0" i="0" dirty="0" smtClean="0">
                <a:solidFill>
                  <a:srgbClr val="231F20"/>
                </a:solidFill>
                <a:latin typeface="Humnst777LtPL-Regular" charset="0"/>
              </a:rPr>
              <a:t> jest </a:t>
            </a:r>
            <a:r>
              <a:rPr lang="en-US" sz="2200" b="0" i="0" dirty="0" err="1" smtClean="0">
                <a:solidFill>
                  <a:srgbClr val="231F20"/>
                </a:solidFill>
                <a:latin typeface="Humnst777LtPL-Regular" charset="0"/>
              </a:rPr>
              <a:t>odwoływanie</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się</a:t>
            </a:r>
            <a:r>
              <a:rPr lang="en-US" sz="2200" b="0" i="0" dirty="0" smtClean="0">
                <a:solidFill>
                  <a:srgbClr val="231F20"/>
                </a:solidFill>
                <a:latin typeface="Humnst777LtPL-Regular" charset="0"/>
              </a:rPr>
              <a:t> </a:t>
            </a:r>
            <a:endParaRPr lang="pl-PL" sz="2200" b="0" i="0" dirty="0" smtClean="0">
              <a:solidFill>
                <a:srgbClr val="231F20"/>
              </a:solidFill>
              <a:latin typeface="Humnst777LtPL-Regular" charset="0"/>
            </a:endParaRPr>
          </a:p>
          <a:p>
            <a:pPr marL="0" indent="0">
              <a:spcBef>
                <a:spcPts val="0"/>
              </a:spcBef>
              <a:spcAft>
                <a:spcPts val="1418"/>
              </a:spcAft>
              <a:buClr>
                <a:srgbClr val="00FF00"/>
              </a:buClr>
              <a:buSzPct val="45000"/>
              <a:tabLst/>
            </a:pPr>
            <a:r>
              <a:rPr lang="en-US" sz="2200" b="0" i="0" dirty="0" smtClean="0">
                <a:solidFill>
                  <a:srgbClr val="231F20"/>
                </a:solidFill>
                <a:latin typeface="Humnst777LtPL-Regular" charset="0"/>
              </a:rPr>
              <a:t>do </a:t>
            </a:r>
            <a:r>
              <a:rPr lang="en-US" sz="2200" b="0" i="0" dirty="0" err="1" smtClean="0">
                <a:solidFill>
                  <a:srgbClr val="231F20"/>
                </a:solidFill>
                <a:latin typeface="Humnst777LtPL-Regular" charset="0"/>
              </a:rPr>
              <a:t>współpracy</a:t>
            </a:r>
            <a:r>
              <a:rPr lang="en-US" sz="2200" b="0" i="0" dirty="0" smtClean="0">
                <a:solidFill>
                  <a:srgbClr val="231F20"/>
                </a:solidFill>
                <a:latin typeface="Humnst777LtPL-Regular" charset="0"/>
              </a:rPr>
              <a:t> z </a:t>
            </a:r>
            <a:r>
              <a:rPr lang="en-US" sz="2200" b="0" i="0" dirty="0" err="1" smtClean="0">
                <a:solidFill>
                  <a:srgbClr val="231F20"/>
                </a:solidFill>
                <a:latin typeface="Humnst777LtPL-Regular" charset="0"/>
              </a:rPr>
              <a:t>chorym</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przy</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założeniu,że</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nie</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można</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leczyć</a:t>
            </a:r>
            <a:r>
              <a:rPr lang="en-US" sz="2200" b="0" i="0" dirty="0" smtClean="0">
                <a:solidFill>
                  <a:srgbClr val="231F20"/>
                </a:solidFill>
                <a:latin typeface="Humnst777LtPL-Regular" charset="0"/>
              </a:rPr>
              <a:t> </a:t>
            </a:r>
            <a:endParaRPr lang="pl-PL" sz="2200" b="0" i="0" dirty="0" smtClean="0">
              <a:solidFill>
                <a:srgbClr val="231F20"/>
              </a:solidFill>
              <a:latin typeface="Humnst777LtPL-Regular" charset="0"/>
            </a:endParaRPr>
          </a:p>
          <a:p>
            <a:pPr marL="0" indent="0">
              <a:spcBef>
                <a:spcPts val="0"/>
              </a:spcBef>
              <a:spcAft>
                <a:spcPts val="1418"/>
              </a:spcAft>
              <a:buClr>
                <a:srgbClr val="00FF00"/>
              </a:buClr>
              <a:buSzPct val="45000"/>
              <a:tabLst/>
            </a:pPr>
            <a:r>
              <a:rPr lang="en-US" sz="2200" b="0" i="0" dirty="0" err="1" smtClean="0">
                <a:solidFill>
                  <a:srgbClr val="231F20"/>
                </a:solidFill>
                <a:latin typeface="Humnst777LtPL-Regular" charset="0"/>
              </a:rPr>
              <a:t>i</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rehabilitować</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pacjenta</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bez</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jego</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czynnego</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współudziału</a:t>
            </a:r>
            <a:r>
              <a:rPr lang="en-US" sz="2200" b="0" i="0" dirty="0" smtClean="0">
                <a:solidFill>
                  <a:srgbClr val="231F20"/>
                </a:solidFill>
                <a:latin typeface="Humnst777LtPL-Regular" charset="0"/>
              </a:rPr>
              <a:t>;</a:t>
            </a:r>
            <a:endParaRPr lang="pl-PL" sz="2200" b="0" i="0" dirty="0" smtClean="0">
              <a:solidFill>
                <a:srgbClr val="231F20"/>
              </a:solidFill>
              <a:latin typeface="Humnst777LtPL-Regular" charset="0"/>
            </a:endParaRPr>
          </a:p>
          <a:p>
            <a:pPr marL="0" indent="0">
              <a:spcBef>
                <a:spcPts val="0"/>
              </a:spcBef>
              <a:spcAft>
                <a:spcPts val="1418"/>
              </a:spcAft>
              <a:buClr>
                <a:srgbClr val="00FF00"/>
              </a:buClr>
              <a:buSzPct val="45000"/>
              <a:buFont typeface="StarSymbol"/>
              <a:buChar char="●"/>
              <a:tabLst/>
            </a:pPr>
            <a:r>
              <a:rPr lang="en-US" sz="2200" b="0" i="0" dirty="0" err="1" smtClean="0">
                <a:solidFill>
                  <a:srgbClr val="00FF00"/>
                </a:solidFill>
                <a:latin typeface="Humnst777LtPL-Regular" charset="0"/>
              </a:rPr>
              <a:t>jedność</a:t>
            </a:r>
            <a:r>
              <a:rPr lang="en-US" sz="2200" b="0" i="0" dirty="0" smtClean="0">
                <a:solidFill>
                  <a:srgbClr val="00FF00"/>
                </a:solidFill>
                <a:latin typeface="Humnst777LtPL-Regular" charset="0"/>
              </a:rPr>
              <a:t> </a:t>
            </a:r>
            <a:r>
              <a:rPr lang="en-US" sz="2200" b="0" i="0" dirty="0" err="1" smtClean="0">
                <a:solidFill>
                  <a:srgbClr val="00FF00"/>
                </a:solidFill>
                <a:latin typeface="Humnst777LtPL-Regular" charset="0"/>
              </a:rPr>
              <a:t>metod</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kompleksowe</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stosowanie</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leczenia</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biologicznego</a:t>
            </a:r>
            <a:r>
              <a:rPr lang="en-US" sz="2200" b="0" i="0" dirty="0" smtClean="0">
                <a:solidFill>
                  <a:srgbClr val="231F20"/>
                </a:solidFill>
                <a:latin typeface="Humnst777LtPL-Regular" charset="0"/>
              </a:rPr>
              <a:t>,</a:t>
            </a:r>
            <a:endParaRPr lang="pl-PL" sz="2200" b="0" i="0" dirty="0" smtClean="0">
              <a:solidFill>
                <a:srgbClr val="231F20"/>
              </a:solidFill>
              <a:latin typeface="Humnst777LtPL-Regular" charset="0"/>
            </a:endParaRPr>
          </a:p>
          <a:p>
            <a:pPr marL="0" indent="0">
              <a:spcBef>
                <a:spcPts val="0"/>
              </a:spcBef>
              <a:spcAft>
                <a:spcPts val="1418"/>
              </a:spcAft>
              <a:buClr>
                <a:srgbClr val="00FF00"/>
              </a:buClr>
              <a:buSzPct val="45000"/>
              <a:tabLst/>
            </a:pPr>
            <a:r>
              <a:rPr lang="en-US" sz="2200" b="0" i="0" dirty="0" err="1" smtClean="0">
                <a:solidFill>
                  <a:srgbClr val="231F20"/>
                </a:solidFill>
                <a:latin typeface="Humnst777LtPL-Regular" charset="0"/>
              </a:rPr>
              <a:t>oddziaływań</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psychoterapeutycznych</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i</a:t>
            </a:r>
            <a:r>
              <a:rPr lang="en-US" sz="2200" b="0" i="0" dirty="0" smtClean="0">
                <a:solidFill>
                  <a:srgbClr val="231F20"/>
                </a:solidFill>
                <a:latin typeface="Humnst777LtPL-Regular" charset="0"/>
              </a:rPr>
              <a:t> </a:t>
            </a:r>
            <a:r>
              <a:rPr lang="en-US" sz="2200" b="0" i="0" dirty="0" err="1" smtClean="0">
                <a:solidFill>
                  <a:srgbClr val="231F20"/>
                </a:solidFill>
                <a:latin typeface="Humnst777LtPL-Regular" charset="0"/>
              </a:rPr>
              <a:t>psychospołecznych</a:t>
            </a:r>
            <a:r>
              <a:rPr lang="en-US" sz="2200" b="0" i="0" dirty="0" smtClean="0">
                <a:solidFill>
                  <a:srgbClr val="231F20"/>
                </a:solidFill>
                <a:latin typeface="Humnst777LtPL-Regular" charset="0"/>
              </a:rPr>
              <a:t>;</a:t>
            </a:r>
          </a:p>
        </p:txBody>
      </p:sp>
      <p:sp>
        <p:nvSpPr>
          <p:cNvPr id="5" name="Rectangle Custom 4"/>
          <p:cNvSpPr/>
          <p:nvPr/>
        </p:nvSpPr>
        <p:spPr>
          <a:xfrm>
            <a:off x="540000" y="136080"/>
            <a:ext cx="11118240" cy="1483560"/>
          </a:xfrm>
          <a:prstGeom prst="rect">
            <a:avLst/>
          </a:prstGeom>
          <a:noFill/>
          <a:ln w="0">
            <a:noFill/>
          </a:ln>
        </p:spPr>
        <p:style>
          <a:lnRef idx="0">
            <a:schemeClr val="dk1"/>
          </a:lnRef>
          <a:fillRef idx="0">
            <a:srgbClr val="99CCFF"/>
          </a:fillRef>
          <a:effectRef idx="0">
            <a:schemeClr val="accent1"/>
          </a:effectRef>
          <a:fontRef idx="minor">
            <a:schemeClr val="dk1"/>
          </a:fontRef>
        </p:style>
        <p:txBody>
          <a:bodyPr wrap="none" lIns="0" tIns="0" rIns="0" bIns="0" anchor="t" anchorCtr="0"/>
          <a:lstStyle/>
          <a:p>
            <a:pPr marL="0" indent="0" algn="l">
              <a:spcBef>
                <a:spcPts val="0"/>
              </a:spcBef>
              <a:spcAft>
                <a:spcPts val="1418"/>
              </a:spcAft>
              <a:buNone/>
              <a:tabLst/>
            </a:pPr>
            <a:r>
              <a:rPr lang="en-US" sz="2600" b="0" i="0" kern="1200" smtClean="0">
                <a:solidFill>
                  <a:srgbClr val="000000"/>
                </a:solidFill>
                <a:latin typeface="Humnst777LtPL-Regular" charset="0"/>
              </a:rPr>
              <a:t>   </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504000" y="301320"/>
            <a:ext cx="9071280" cy="1352160"/>
          </a:xfrm>
          <a:prstGeom prst="rect">
            <a:avLst/>
          </a:prstGeom>
          <a:noFill/>
          <a:ln w="0">
            <a:noFill/>
          </a:ln>
        </p:spPr>
        <p:txBody>
          <a:bodyPr wrap="none" lIns="90000" tIns="45000" rIns="90000" bIns="45000" anchor="t">
            <a:spAutoFit/>
          </a:bodyPr>
          <a:lstStyle/>
          <a:p>
            <a:pPr algn="ctr">
              <a:buNone/>
              <a:tabLst/>
            </a:pPr>
            <a:r>
              <a:rPr lang="en-US" sz="3600" b="0" i="0" smtClean="0">
                <a:solidFill>
                  <a:srgbClr val="2300DC"/>
                </a:solidFill>
                <a:latin typeface="Arial" charset="0"/>
              </a:rPr>
              <a:t>Indywidualny program leczenia i rehabilitacji</a:t>
            </a:r>
          </a:p>
        </p:txBody>
      </p:sp>
      <p:sp>
        <p:nvSpPr>
          <p:cNvPr id="4" name="Content Placeholder 2"/>
          <p:cNvSpPr>
            <a:spLocks noGrp="1"/>
          </p:cNvSpPr>
          <p:nvPr>
            <p:ph type="body" idx="1"/>
          </p:nvPr>
        </p:nvSpPr>
        <p:spPr>
          <a:xfrm>
            <a:off x="504000" y="1769040"/>
            <a:ext cx="9623445" cy="3389218"/>
          </a:xfrm>
          <a:prstGeom prst="rect">
            <a:avLst/>
          </a:prstGeom>
          <a:noFill/>
          <a:ln w="0">
            <a:noFill/>
          </a:ln>
        </p:spPr>
        <p:txBody>
          <a:bodyPr wrap="none" lIns="90000" tIns="45000" rIns="90000" bIns="45000" anchor="t">
            <a:spAutoFit/>
          </a:bodyPr>
          <a:lstStyle/>
          <a:p>
            <a:pPr marL="0" indent="0">
              <a:spcBef>
                <a:spcPts val="0"/>
              </a:spcBef>
              <a:spcAft>
                <a:spcPts val="1418"/>
              </a:spcAft>
              <a:buClr>
                <a:srgbClr val="00FF00"/>
              </a:buClr>
              <a:buSzPct val="45000"/>
              <a:buFont typeface="StarSymbol"/>
              <a:buChar char="●"/>
              <a:tabLst/>
            </a:pPr>
            <a:r>
              <a:rPr lang="en-US" sz="2600" b="0" i="0" dirty="0" err="1" smtClean="0">
                <a:solidFill>
                  <a:srgbClr val="00FF00"/>
                </a:solidFill>
                <a:latin typeface="Humnst777LtPL-Regular" charset="0"/>
              </a:rPr>
              <a:t>wielostronność</a:t>
            </a:r>
            <a:r>
              <a:rPr lang="en-US" sz="2600" b="0" i="0" dirty="0" smtClean="0">
                <a:solidFill>
                  <a:srgbClr val="00FF00"/>
                </a:solidFill>
                <a:latin typeface="Humnst777LtPL-Regular" charset="0"/>
              </a:rPr>
              <a:t> </a:t>
            </a:r>
            <a:r>
              <a:rPr lang="en-US" sz="2600" b="0" i="0" dirty="0" err="1" smtClean="0">
                <a:solidFill>
                  <a:srgbClr val="231F20"/>
                </a:solidFill>
                <a:latin typeface="Humnst777LtPL-Regular" charset="0"/>
              </a:rPr>
              <a:t>oddziaływań</a:t>
            </a:r>
            <a:r>
              <a:rPr lang="en-US" sz="2600" b="0" i="0" dirty="0" smtClean="0">
                <a:solidFill>
                  <a:srgbClr val="231F20"/>
                </a:solidFill>
                <a:latin typeface="Humnst777LtPL-Regular" charset="0"/>
              </a:rPr>
              <a:t> w </a:t>
            </a:r>
            <a:r>
              <a:rPr lang="en-US" sz="2600" b="0" i="0" dirty="0" err="1" smtClean="0">
                <a:solidFill>
                  <a:srgbClr val="231F20"/>
                </a:solidFill>
                <a:latin typeface="Humnst777LtPL-Regular" charset="0"/>
              </a:rPr>
              <a:t>celu</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wprowadzenia</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korzystnych</a:t>
            </a:r>
            <a:r>
              <a:rPr lang="en-US" sz="2600" b="0" i="0" dirty="0" smtClean="0">
                <a:solidFill>
                  <a:srgbClr val="231F20"/>
                </a:solidFill>
                <a:latin typeface="Humnst777LtPL-Regular" charset="0"/>
              </a:rPr>
              <a:t> </a:t>
            </a:r>
            <a:endParaRPr lang="pl-PL" sz="2600" b="0" i="0" dirty="0" smtClean="0">
              <a:solidFill>
                <a:srgbClr val="231F20"/>
              </a:solidFill>
              <a:latin typeface="Humnst777LtPL-Regular" charset="0"/>
            </a:endParaRPr>
          </a:p>
          <a:p>
            <a:pPr marL="0" indent="0">
              <a:spcBef>
                <a:spcPts val="0"/>
              </a:spcBef>
              <a:spcAft>
                <a:spcPts val="1418"/>
              </a:spcAft>
              <a:buClr>
                <a:srgbClr val="00FF00"/>
              </a:buClr>
              <a:buSzPct val="45000"/>
              <a:buFont typeface="StarSymbol"/>
              <a:buChar char="●"/>
              <a:tabLst/>
            </a:pPr>
            <a:r>
              <a:rPr lang="en-US" sz="2600" b="0" i="0" dirty="0" err="1" smtClean="0">
                <a:solidFill>
                  <a:srgbClr val="231F20"/>
                </a:solidFill>
                <a:latin typeface="Humnst777LtPL-Regular" charset="0"/>
              </a:rPr>
              <a:t>zmian</a:t>
            </a:r>
            <a:r>
              <a:rPr lang="en-US" sz="2600" b="0" i="0" dirty="0" smtClean="0">
                <a:solidFill>
                  <a:srgbClr val="231F20"/>
                </a:solidFill>
                <a:latin typeface="Humnst777LtPL-Regular" charset="0"/>
              </a:rPr>
              <a:t> </a:t>
            </a:r>
            <a:r>
              <a:rPr lang="en-US" sz="2600" b="0" i="0" dirty="0" smtClean="0">
                <a:solidFill>
                  <a:srgbClr val="231F20"/>
                </a:solidFill>
                <a:latin typeface="Humnst777LtPL-Regular" charset="0"/>
              </a:rPr>
              <a:t>w </a:t>
            </a:r>
            <a:r>
              <a:rPr lang="en-US" sz="2600" b="0" i="0" dirty="0" err="1" smtClean="0">
                <a:solidFill>
                  <a:srgbClr val="231F20"/>
                </a:solidFill>
                <a:latin typeface="Humnst777LtPL-Regular" charset="0"/>
              </a:rPr>
              <a:t>różnych</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obszarach</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życia</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zawodowego</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rodzinnego</a:t>
            </a:r>
            <a:r>
              <a:rPr lang="en-US" sz="2600" b="0" i="0" dirty="0" smtClean="0">
                <a:solidFill>
                  <a:srgbClr val="231F20"/>
                </a:solidFill>
                <a:latin typeface="Humnst777LtPL-Regular" charset="0"/>
              </a:rPr>
              <a:t>, </a:t>
            </a:r>
            <a:endParaRPr lang="pl-PL" sz="2600" b="0" i="0" dirty="0" smtClean="0">
              <a:solidFill>
                <a:srgbClr val="231F20"/>
              </a:solidFill>
              <a:latin typeface="Humnst777LtPL-Regular" charset="0"/>
            </a:endParaRPr>
          </a:p>
          <a:p>
            <a:pPr marL="0" indent="0">
              <a:spcBef>
                <a:spcPts val="0"/>
              </a:spcBef>
              <a:spcAft>
                <a:spcPts val="1418"/>
              </a:spcAft>
              <a:buClr>
                <a:srgbClr val="00FF00"/>
              </a:buClr>
              <a:buSzPct val="45000"/>
              <a:buFont typeface="StarSymbol"/>
              <a:buChar char="●"/>
              <a:tabLst/>
            </a:pPr>
            <a:r>
              <a:rPr lang="en-US" sz="2600" b="0" i="0" dirty="0" err="1" smtClean="0">
                <a:solidFill>
                  <a:srgbClr val="231F20"/>
                </a:solidFill>
                <a:latin typeface="Humnst777LtPL-Regular" charset="0"/>
              </a:rPr>
              <a:t>towarzyskiego</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społecznegoi</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innych</a:t>
            </a:r>
            <a:endParaRPr lang="en-US" sz="2600" b="0" i="0" dirty="0" smtClean="0">
              <a:solidFill>
                <a:srgbClr val="231F20"/>
              </a:solidFill>
              <a:latin typeface="Humnst777LtPL-Regular" charset="0"/>
            </a:endParaRPr>
          </a:p>
          <a:p>
            <a:pPr marL="0" indent="0">
              <a:spcBef>
                <a:spcPts val="0"/>
              </a:spcBef>
              <a:spcAft>
                <a:spcPts val="1418"/>
              </a:spcAft>
              <a:buClr>
                <a:srgbClr val="231F20"/>
              </a:buClr>
              <a:buSzPct val="45000"/>
              <a:buFont typeface="StarSymbol"/>
              <a:buChar char="●"/>
              <a:tabLst/>
            </a:pPr>
            <a:r>
              <a:rPr lang="en-US" sz="2600" b="0" i="0" dirty="0" smtClean="0">
                <a:solidFill>
                  <a:srgbClr val="231F20"/>
                </a:solidFill>
                <a:latin typeface="Humnst777LtPL-Regular" charset="0"/>
              </a:rPr>
              <a:t> </a:t>
            </a:r>
            <a:r>
              <a:rPr lang="en-US" sz="2600" b="0" i="0" dirty="0" err="1" smtClean="0">
                <a:solidFill>
                  <a:srgbClr val="00FF00"/>
                </a:solidFill>
                <a:latin typeface="Humnst777LtPL-Regular" charset="0"/>
              </a:rPr>
              <a:t>optymalna</a:t>
            </a:r>
            <a:r>
              <a:rPr lang="en-US" sz="2600" b="0" i="0" dirty="0" smtClean="0">
                <a:solidFill>
                  <a:srgbClr val="00FF00"/>
                </a:solidFill>
                <a:latin typeface="Humnst777LtPL-Regular" charset="0"/>
              </a:rPr>
              <a:t> </a:t>
            </a:r>
            <a:r>
              <a:rPr lang="en-US" sz="2600" b="0" i="0" dirty="0" err="1" smtClean="0">
                <a:solidFill>
                  <a:srgbClr val="00FF00"/>
                </a:solidFill>
                <a:latin typeface="Humnst777LtPL-Regular" charset="0"/>
              </a:rPr>
              <a:t>stymulacja</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dla</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chorego</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szkodliwa</a:t>
            </a:r>
            <a:r>
              <a:rPr lang="en-US" sz="2600" b="0" i="0" dirty="0" smtClean="0">
                <a:solidFill>
                  <a:srgbClr val="231F20"/>
                </a:solidFill>
                <a:latin typeface="Humnst777LtPL-Regular" charset="0"/>
              </a:rPr>
              <a:t> jest </a:t>
            </a:r>
            <a:r>
              <a:rPr lang="en-US" sz="2600" b="0" i="0" dirty="0" err="1" smtClean="0">
                <a:solidFill>
                  <a:srgbClr val="231F20"/>
                </a:solidFill>
                <a:latin typeface="Humnst777LtPL-Regular" charset="0"/>
              </a:rPr>
              <a:t>zarówno</a:t>
            </a:r>
            <a:r>
              <a:rPr lang="en-US" sz="2600" b="0" i="0" dirty="0" smtClean="0">
                <a:solidFill>
                  <a:srgbClr val="231F20"/>
                </a:solidFill>
                <a:latin typeface="Humnst777LtPL-Regular" charset="0"/>
              </a:rPr>
              <a:t> </a:t>
            </a:r>
            <a:endParaRPr lang="pl-PL" sz="2600" b="0" i="0" dirty="0" smtClean="0">
              <a:solidFill>
                <a:srgbClr val="231F20"/>
              </a:solidFill>
              <a:latin typeface="Humnst777LtPL-Regular" charset="0"/>
            </a:endParaRPr>
          </a:p>
          <a:p>
            <a:pPr marL="0" indent="0">
              <a:spcBef>
                <a:spcPts val="0"/>
              </a:spcBef>
              <a:spcAft>
                <a:spcPts val="1418"/>
              </a:spcAft>
              <a:buClr>
                <a:srgbClr val="231F20"/>
              </a:buClr>
              <a:buSzPct val="45000"/>
              <a:tabLst/>
            </a:pPr>
            <a:r>
              <a:rPr lang="en-US" sz="2600" b="0" i="0" dirty="0" err="1" smtClean="0">
                <a:solidFill>
                  <a:srgbClr val="231F20"/>
                </a:solidFill>
                <a:latin typeface="Humnst777LtPL-Regular" charset="0"/>
              </a:rPr>
              <a:t>nadmierna</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jak</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i</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niedostateczna</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stymulacja,czyli</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niedobór</a:t>
            </a:r>
            <a:r>
              <a:rPr lang="en-US" sz="2600" b="0" i="0" dirty="0" smtClean="0">
                <a:solidFill>
                  <a:srgbClr val="231F20"/>
                </a:solidFill>
                <a:latin typeface="Humnst777LtPL-Regular" charset="0"/>
              </a:rPr>
              <a:t> </a:t>
            </a:r>
            <a:endParaRPr lang="pl-PL" sz="2600" b="0" i="0" dirty="0" smtClean="0">
              <a:solidFill>
                <a:srgbClr val="231F20"/>
              </a:solidFill>
              <a:latin typeface="Humnst777LtPL-Regular" charset="0"/>
            </a:endParaRPr>
          </a:p>
          <a:p>
            <a:pPr marL="0" indent="0">
              <a:spcBef>
                <a:spcPts val="0"/>
              </a:spcBef>
              <a:spcAft>
                <a:spcPts val="1418"/>
              </a:spcAft>
              <a:buClr>
                <a:srgbClr val="231F20"/>
              </a:buClr>
              <a:buSzPct val="45000"/>
              <a:tabLst/>
            </a:pPr>
            <a:r>
              <a:rPr lang="en-US" sz="2600" b="0" i="0" dirty="0" err="1" smtClean="0">
                <a:solidFill>
                  <a:srgbClr val="231F20"/>
                </a:solidFill>
                <a:latin typeface="Humnst777LtPL-Regular" charset="0"/>
              </a:rPr>
              <a:t>bodźców</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monotonia</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zdarzeń</a:t>
            </a:r>
            <a:r>
              <a:rPr lang="en-US" sz="2600" b="0" i="0" dirty="0" smtClean="0">
                <a:solidFill>
                  <a:srgbClr val="231F20"/>
                </a:solidFill>
                <a:latin typeface="Humnst777LtPL-Regular" charset="0"/>
              </a:rP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540000" y="180000"/>
            <a:ext cx="9071280" cy="1261800"/>
          </a:xfrm>
          <a:prstGeom prst="rect">
            <a:avLst/>
          </a:prstGeom>
          <a:noFill/>
          <a:ln w="0">
            <a:noFill/>
          </a:ln>
        </p:spPr>
        <p:txBody>
          <a:bodyPr wrap="none" lIns="90000" tIns="45000" rIns="90000" bIns="45000" anchor="t"/>
          <a:lstStyle/>
          <a:p>
            <a:pPr algn="ctr">
              <a:buNone/>
              <a:tabLst/>
            </a:pPr>
            <a:r>
              <a:rPr lang="en-US" sz="3600" b="0" i="0" smtClean="0">
                <a:solidFill>
                  <a:srgbClr val="2300DC"/>
                </a:solidFill>
                <a:latin typeface="Arial" charset="0"/>
              </a:rPr>
              <a:t>Indywidualny program leczenia i rehabilitacji</a:t>
            </a:r>
          </a:p>
        </p:txBody>
      </p:sp>
      <p:sp>
        <p:nvSpPr>
          <p:cNvPr id="4" name="Content Placeholder 2"/>
          <p:cNvSpPr>
            <a:spLocks noGrp="1"/>
          </p:cNvSpPr>
          <p:nvPr>
            <p:ph type="body" idx="1"/>
          </p:nvPr>
        </p:nvSpPr>
        <p:spPr>
          <a:xfrm>
            <a:off x="504000" y="1769040"/>
            <a:ext cx="9071280" cy="4988880"/>
          </a:xfrm>
          <a:prstGeom prst="rect">
            <a:avLst/>
          </a:prstGeom>
          <a:noFill/>
          <a:ln w="0">
            <a:noFill/>
          </a:ln>
        </p:spPr>
        <p:txBody>
          <a:bodyPr wrap="none" lIns="90000" tIns="45000" rIns="90000" bIns="45000" anchor="t"/>
          <a:lstStyle/>
          <a:p>
            <a:pPr marL="0" indent="0">
              <a:spcBef>
                <a:spcPts val="0"/>
              </a:spcBef>
              <a:spcAft>
                <a:spcPts val="1418"/>
              </a:spcAft>
              <a:buClr>
                <a:srgbClr val="00FF00"/>
              </a:buClr>
              <a:buSzPct val="45000"/>
              <a:buFont typeface="StarSymbol"/>
              <a:buChar char="●"/>
              <a:tabLst/>
            </a:pPr>
            <a:r>
              <a:rPr lang="en-US" sz="2600" b="0" i="0" dirty="0" err="1" smtClean="0">
                <a:solidFill>
                  <a:srgbClr val="00FF00"/>
                </a:solidFill>
                <a:latin typeface="Humnst777LtPL-Regular" charset="0"/>
              </a:rPr>
              <a:t>stopniowanie</a:t>
            </a:r>
            <a:r>
              <a:rPr lang="en-US" sz="2600" b="0" i="0" dirty="0" smtClean="0">
                <a:solidFill>
                  <a:srgbClr val="00FF00"/>
                </a:solidFill>
                <a:latin typeface="Humnst777LtPL-Regular" charset="0"/>
              </a:rPr>
              <a:t> </a:t>
            </a:r>
            <a:r>
              <a:rPr lang="en-US" sz="2600" b="0" i="0" dirty="0" err="1" smtClean="0">
                <a:solidFill>
                  <a:srgbClr val="00FF00"/>
                </a:solidFill>
                <a:latin typeface="Humnst777LtPL-Regular" charset="0"/>
              </a:rPr>
              <a:t>trudności</a:t>
            </a:r>
            <a:r>
              <a:rPr lang="en-US" sz="2600" b="0" i="0" dirty="0" smtClean="0">
                <a:solidFill>
                  <a:srgbClr val="231F20"/>
                </a:solidFill>
                <a:latin typeface="Humnst777LtPL-Regular" charset="0"/>
              </a:rPr>
              <a:t> — „</a:t>
            </a:r>
            <a:r>
              <a:rPr lang="en-US" sz="2600" b="0" i="0" dirty="0" err="1" smtClean="0">
                <a:solidFill>
                  <a:srgbClr val="231F20"/>
                </a:solidFill>
                <a:latin typeface="Humnst777LtPL-Regular" charset="0"/>
              </a:rPr>
              <a:t>krok</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po</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kroku</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stosowane</a:t>
            </a:r>
            <a:r>
              <a:rPr lang="en-US" sz="2600" b="0" i="0" dirty="0" smtClean="0">
                <a:solidFill>
                  <a:srgbClr val="231F20"/>
                </a:solidFill>
                <a:latin typeface="Humnst777LtPL-Regular" charset="0"/>
              </a:rPr>
              <a:t> </a:t>
            </a:r>
            <a:endParaRPr lang="pl-PL" sz="2600" b="0" i="0" dirty="0" smtClean="0">
              <a:solidFill>
                <a:srgbClr val="231F20"/>
              </a:solidFill>
              <a:latin typeface="Humnst777LtPL-Regular" charset="0"/>
            </a:endParaRPr>
          </a:p>
          <a:p>
            <a:pPr marL="0" indent="0">
              <a:spcBef>
                <a:spcPts val="0"/>
              </a:spcBef>
              <a:spcAft>
                <a:spcPts val="1418"/>
              </a:spcAft>
              <a:buClr>
                <a:srgbClr val="00FF00"/>
              </a:buClr>
              <a:buSzPct val="45000"/>
              <a:buFont typeface="StarSymbol"/>
              <a:buChar char="●"/>
              <a:tabLst/>
            </a:pPr>
            <a:r>
              <a:rPr lang="en-US" sz="2600" b="0" i="0" dirty="0" smtClean="0">
                <a:solidFill>
                  <a:srgbClr val="231F20"/>
                </a:solidFill>
                <a:latin typeface="Humnst777LtPL-Regular" charset="0"/>
              </a:rPr>
              <a:t>w </a:t>
            </a:r>
            <a:r>
              <a:rPr lang="en-US" sz="2600" b="0" i="0" dirty="0" err="1" smtClean="0">
                <a:solidFill>
                  <a:srgbClr val="231F20"/>
                </a:solidFill>
                <a:latin typeface="Humnst777LtPL-Regular" charset="0"/>
              </a:rPr>
              <a:t>zakresie</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wszystkich</a:t>
            </a:r>
            <a:r>
              <a:rPr lang="en-US" sz="2600" b="0" i="0" dirty="0" smtClean="0">
                <a:solidFill>
                  <a:srgbClr val="231F20"/>
                </a:solidFill>
                <a:latin typeface="Humnst777LtPL-Regular" charset="0"/>
              </a:rPr>
              <a:t> form </a:t>
            </a:r>
            <a:r>
              <a:rPr lang="en-US" sz="2600" b="0" i="0" dirty="0" err="1" smtClean="0">
                <a:solidFill>
                  <a:srgbClr val="231F20"/>
                </a:solidFill>
                <a:latin typeface="Humnst777LtPL-Regular" charset="0"/>
              </a:rPr>
              <a:t>oddziaływania,a</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spowodowane</a:t>
            </a:r>
            <a:endParaRPr lang="pl-PL" sz="2600" b="0" i="0" dirty="0" smtClean="0">
              <a:solidFill>
                <a:srgbClr val="231F20"/>
              </a:solidFill>
              <a:latin typeface="Humnst777LtPL-Regular" charset="0"/>
            </a:endParaRPr>
          </a:p>
          <a:p>
            <a:pPr marL="0" indent="0">
              <a:spcBef>
                <a:spcPts val="0"/>
              </a:spcBef>
              <a:spcAft>
                <a:spcPts val="1418"/>
              </a:spcAft>
              <a:buClr>
                <a:srgbClr val="00FF00"/>
              </a:buClr>
              <a:buSzPct val="45000"/>
              <a:buFont typeface="StarSymbol"/>
              <a:buChar char="●"/>
              <a:tabLst/>
            </a:pPr>
            <a:r>
              <a:rPr lang="en-US" sz="2600" b="0" i="0" dirty="0" smtClean="0">
                <a:solidFill>
                  <a:srgbClr val="231F20"/>
                </a:solidFill>
                <a:latin typeface="Humnst777LtPL-Regular" charset="0"/>
              </a:rPr>
              <a:t> </a:t>
            </a:r>
            <a:r>
              <a:rPr lang="en-US" sz="2600" b="0" i="0" dirty="0" smtClean="0">
                <a:solidFill>
                  <a:srgbClr val="231F20"/>
                </a:solidFill>
                <a:latin typeface="Humnst777LtPL-Regular" charset="0"/>
              </a:rPr>
              <a:t>jest </a:t>
            </a:r>
            <a:r>
              <a:rPr lang="en-US" sz="2600" b="0" i="0" dirty="0" err="1" smtClean="0">
                <a:solidFill>
                  <a:srgbClr val="231F20"/>
                </a:solidFill>
                <a:latin typeface="Humnst777LtPL-Regular" charset="0"/>
              </a:rPr>
              <a:t>upośledzeniem</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zdolności</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adaptacyjnych</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zwłaszcza</a:t>
            </a:r>
            <a:r>
              <a:rPr lang="en-US" sz="2600" b="0" i="0" dirty="0" smtClean="0">
                <a:solidFill>
                  <a:srgbClr val="231F20"/>
                </a:solidFill>
                <a:latin typeface="Humnst777LtPL-Regular" charset="0"/>
              </a:rPr>
              <a:t> </a:t>
            </a:r>
            <a:endParaRPr lang="pl-PL" sz="2600" b="0" i="0" dirty="0" smtClean="0">
              <a:solidFill>
                <a:srgbClr val="231F20"/>
              </a:solidFill>
              <a:latin typeface="Humnst777LtPL-Regular" charset="0"/>
            </a:endParaRPr>
          </a:p>
          <a:p>
            <a:pPr marL="0" indent="0">
              <a:spcBef>
                <a:spcPts val="0"/>
              </a:spcBef>
              <a:spcAft>
                <a:spcPts val="1418"/>
              </a:spcAft>
              <a:buClr>
                <a:srgbClr val="00FF00"/>
              </a:buClr>
              <a:buSzPct val="45000"/>
              <a:buFont typeface="StarSymbol"/>
              <a:buChar char="●"/>
              <a:tabLst/>
            </a:pPr>
            <a:r>
              <a:rPr lang="en-US" sz="2600" b="0" i="0" dirty="0" err="1" smtClean="0">
                <a:solidFill>
                  <a:srgbClr val="231F20"/>
                </a:solidFill>
                <a:latin typeface="Humnst777LtPL-Regular" charset="0"/>
              </a:rPr>
              <a:t>społecznych</a:t>
            </a:r>
            <a:r>
              <a:rPr lang="en-US" sz="2600" b="0" i="0" dirty="0" smtClean="0">
                <a:solidFill>
                  <a:srgbClr val="231F20"/>
                </a:solidFill>
                <a:latin typeface="Humnst777LtPL-Regular" charset="0"/>
              </a:rPr>
              <a:t> </a:t>
            </a:r>
            <a:r>
              <a:rPr lang="en-US" sz="2600" b="0" i="0" dirty="0" smtClean="0">
                <a:solidFill>
                  <a:srgbClr val="231F20"/>
                </a:solidFill>
                <a:latin typeface="Humnst777LtPL-Regular" charset="0"/>
              </a:rPr>
              <a:t>,u </a:t>
            </a:r>
            <a:r>
              <a:rPr lang="en-US" sz="2600" b="0" i="0" dirty="0" err="1" smtClean="0">
                <a:solidFill>
                  <a:srgbClr val="231F20"/>
                </a:solidFill>
                <a:latin typeface="Humnst777LtPL-Regular" charset="0"/>
              </a:rPr>
              <a:t>wszystkich</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osób</a:t>
            </a:r>
            <a:r>
              <a:rPr lang="en-US" sz="2600" b="0" i="0" dirty="0" smtClean="0">
                <a:solidFill>
                  <a:srgbClr val="231F20"/>
                </a:solidFill>
                <a:latin typeface="Humnst777LtPL-Regular" charset="0"/>
              </a:rPr>
              <a:t> z </a:t>
            </a:r>
            <a:r>
              <a:rPr lang="en-US" sz="2600" b="0" i="0" dirty="0" err="1" smtClean="0">
                <a:solidFill>
                  <a:srgbClr val="231F20"/>
                </a:solidFill>
                <a:latin typeface="Humnst777LtPL-Regular" charset="0"/>
              </a:rPr>
              <a:t>zaburzeniami</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psychicznymi</a:t>
            </a:r>
            <a:r>
              <a:rPr lang="en-US" sz="2600" b="0" i="0" dirty="0" smtClean="0">
                <a:solidFill>
                  <a:srgbClr val="231F20"/>
                </a:solidFill>
                <a:latin typeface="Humnst777LtPL-Regular" charset="0"/>
              </a:rPr>
              <a:t>;</a:t>
            </a:r>
            <a:r>
              <a:rPr lang="en-US" sz="2600" b="0" i="0" dirty="0" smtClean="0">
                <a:solidFill>
                  <a:srgbClr val="00FF00"/>
                </a:solidFill>
                <a:latin typeface="Humnst777LtPL-Regular" charset="0"/>
              </a:rPr>
              <a:t> </a:t>
            </a:r>
            <a:endParaRPr lang="pl-PL" sz="2600" b="0" i="0" dirty="0" smtClean="0">
              <a:solidFill>
                <a:srgbClr val="00FF00"/>
              </a:solidFill>
              <a:latin typeface="Humnst777LtPL-Regular" charset="0"/>
            </a:endParaRPr>
          </a:p>
          <a:p>
            <a:pPr marL="0" indent="0">
              <a:spcBef>
                <a:spcPts val="0"/>
              </a:spcBef>
              <a:spcAft>
                <a:spcPts val="1418"/>
              </a:spcAft>
              <a:buClr>
                <a:srgbClr val="00FF00"/>
              </a:buClr>
              <a:buSzPct val="45000"/>
              <a:buFont typeface="StarSymbol"/>
              <a:buChar char="●"/>
              <a:tabLst/>
            </a:pPr>
            <a:r>
              <a:rPr lang="en-US" sz="2600" b="0" i="0" dirty="0" err="1" smtClean="0">
                <a:solidFill>
                  <a:srgbClr val="00FF00"/>
                </a:solidFill>
                <a:latin typeface="Humnst777LtPL-Regular" charset="0"/>
              </a:rPr>
              <a:t>powtarzalność</a:t>
            </a:r>
            <a:r>
              <a:rPr lang="en-US" sz="2600" b="0" i="0" dirty="0" smtClean="0">
                <a:solidFill>
                  <a:srgbClr val="00FF00"/>
                </a:solidFill>
                <a:latin typeface="Humnst777LtPL-Regular" charset="0"/>
              </a:rPr>
              <a:t> </a:t>
            </a:r>
            <a:r>
              <a:rPr lang="en-US" sz="2600" b="0" i="0" dirty="0" err="1" smtClean="0">
                <a:solidFill>
                  <a:srgbClr val="00FF00"/>
                </a:solidFill>
                <a:latin typeface="Humnst777LtPL-Regular" charset="0"/>
              </a:rPr>
              <a:t>oddziaływań</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wynika</a:t>
            </a:r>
            <a:r>
              <a:rPr lang="en-US" sz="2600" b="0" i="0" dirty="0" smtClean="0">
                <a:solidFill>
                  <a:srgbClr val="231F20"/>
                </a:solidFill>
                <a:latin typeface="Humnst777LtPL-Regular" charset="0"/>
              </a:rPr>
              <a:t> z </a:t>
            </a:r>
            <a:r>
              <a:rPr lang="en-US" sz="2600" b="0" i="0" dirty="0" err="1" smtClean="0">
                <a:solidFill>
                  <a:srgbClr val="231F20"/>
                </a:solidFill>
                <a:latin typeface="Humnst777LtPL-Regular" charset="0"/>
              </a:rPr>
              <a:t>konieczności</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utrwalenia</a:t>
            </a:r>
            <a:r>
              <a:rPr lang="en-US" sz="2600" b="0" i="0" dirty="0" smtClean="0">
                <a:solidFill>
                  <a:srgbClr val="231F20"/>
                </a:solidFill>
                <a:latin typeface="Humnst777LtPL-Regular" charset="0"/>
              </a:rPr>
              <a:t> </a:t>
            </a:r>
            <a:endParaRPr lang="pl-PL" sz="2600" b="0" i="0" dirty="0" smtClean="0">
              <a:solidFill>
                <a:srgbClr val="231F20"/>
              </a:solidFill>
              <a:latin typeface="Humnst777LtPL-Regular" charset="0"/>
            </a:endParaRPr>
          </a:p>
          <a:p>
            <a:pPr marL="0" indent="0">
              <a:spcBef>
                <a:spcPts val="0"/>
              </a:spcBef>
              <a:spcAft>
                <a:spcPts val="1418"/>
              </a:spcAft>
              <a:buClr>
                <a:srgbClr val="00FF00"/>
              </a:buClr>
              <a:buSzPct val="45000"/>
              <a:buFont typeface="StarSymbol"/>
              <a:buChar char="●"/>
              <a:tabLst/>
            </a:pPr>
            <a:r>
              <a:rPr lang="en-US" sz="2600" b="0" i="0" dirty="0" err="1" smtClean="0">
                <a:solidFill>
                  <a:srgbClr val="231F20"/>
                </a:solidFill>
                <a:latin typeface="Humnst777LtPL-Regular" charset="0"/>
              </a:rPr>
              <a:t>nabytych</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umiejętności</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i</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potrzeby</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przeciwdziałania</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nawrotom</a:t>
            </a:r>
            <a:r>
              <a:rPr lang="en-US" sz="2600" b="0" i="0" dirty="0" smtClean="0">
                <a:solidFill>
                  <a:srgbClr val="231F20"/>
                </a:solidFill>
                <a:latin typeface="Humnst777LtPL-Regular" charset="0"/>
              </a:rPr>
              <a:t> </a:t>
            </a:r>
            <a:endParaRPr lang="pl-PL" sz="2600" b="0" i="0" dirty="0" smtClean="0">
              <a:solidFill>
                <a:srgbClr val="231F20"/>
              </a:solidFill>
              <a:latin typeface="Humnst777LtPL-Regular" charset="0"/>
            </a:endParaRPr>
          </a:p>
          <a:p>
            <a:pPr marL="0" indent="0">
              <a:spcBef>
                <a:spcPts val="0"/>
              </a:spcBef>
              <a:spcAft>
                <a:spcPts val="1418"/>
              </a:spcAft>
              <a:buClr>
                <a:srgbClr val="00FF00"/>
              </a:buClr>
              <a:buSzPct val="45000"/>
              <a:buFont typeface="StarSymbol"/>
              <a:buChar char="●"/>
              <a:tabLst/>
            </a:pPr>
            <a:r>
              <a:rPr lang="en-US" sz="2600" b="0" i="0" dirty="0" err="1" smtClean="0">
                <a:solidFill>
                  <a:srgbClr val="231F20"/>
                </a:solidFill>
                <a:latin typeface="Humnst777LtPL-Regular" charset="0"/>
              </a:rPr>
              <a:t>objawów</a:t>
            </a:r>
            <a:r>
              <a:rPr lang="en-US" sz="2600" b="0" i="0" dirty="0" smtClean="0">
                <a:solidFill>
                  <a:srgbClr val="231F20"/>
                </a:solidFill>
                <a:latin typeface="Humnst777LtPL-Regular" charset="0"/>
              </a:rPr>
              <a:t> </a:t>
            </a:r>
            <a:r>
              <a:rPr lang="en-US" sz="2600" b="0" i="0" dirty="0" err="1" smtClean="0">
                <a:solidFill>
                  <a:srgbClr val="231F20"/>
                </a:solidFill>
                <a:latin typeface="Humnst777LtPL-Regular" charset="0"/>
              </a:rPr>
              <a:t>chorobowych</a:t>
            </a:r>
            <a:r>
              <a:rPr lang="en-US" sz="2600" b="0" i="0" dirty="0" smtClean="0">
                <a:solidFill>
                  <a:srgbClr val="231F20"/>
                </a:solidFill>
                <a:latin typeface="Humnst777LtPL-Regular" charset="0"/>
              </a:rPr>
              <a:t>.</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920600" y="862200"/>
            <a:ext cx="6188040" cy="259560"/>
          </a:xfrm>
          <a:prstGeom prst="roundRect">
            <a:avLst/>
          </a:prstGeom>
          <a:solidFill>
            <a:srgbClr val="FFFFFF"/>
          </a:solidFill>
          <a:ln w="9360">
            <a:solidFill>
              <a:srgbClr val="000000"/>
            </a:solidFill>
            <a:round/>
          </a:ln>
        </p:spPr>
        <p:style>
          <a:lnRef idx="0">
            <a:schemeClr val="dk1"/>
          </a:lnRef>
          <a:fillRef idx="0">
            <a:srgbClr val="99CCFF"/>
          </a:fillRef>
          <a:effectRef idx="0">
            <a:schemeClr val="accent1"/>
          </a:effectRef>
          <a:fontRef idx="minor">
            <a:schemeClr val="dk1"/>
          </a:fontRef>
        </p:style>
        <p:txBody>
          <a:bodyPr wrap="none" lIns="90000" tIns="45000" rIns="90000" bIns="45000" anchor="t" anchorCtr="0"/>
          <a:lstStyle/>
          <a:p>
            <a:pPr marL="0" indent="0" algn="ctr">
              <a:spcBef>
                <a:spcPts val="0"/>
              </a:spcBef>
              <a:spcAft>
                <a:spcPts val="1001"/>
              </a:spcAft>
              <a:buNone/>
              <a:tabLst/>
            </a:pPr>
            <a:r>
              <a:rPr lang="en-US" sz="1400" b="1" i="0" kern="1200" smtClean="0">
                <a:solidFill>
                  <a:srgbClr val="000000"/>
                </a:solidFill>
                <a:latin typeface="Calibri" charset="0"/>
              </a:rPr>
              <a:t>PLAN OPIEKI I LECZENIA</a:t>
            </a:r>
          </a:p>
          <a:p>
            <a:pPr marL="0" indent="0" algn="l">
              <a:spcBef>
                <a:spcPts val="0"/>
              </a:spcBef>
              <a:spcAft>
                <a:spcPts val="0"/>
              </a:spcAft>
              <a:buNone/>
              <a:tabLst/>
            </a:pPr>
            <a:endParaRPr lang="en-US" sz="1800" b="0" i="0" kern="1200" smtClean="0">
              <a:solidFill>
                <a:srgbClr val="000000"/>
              </a:solidFill>
              <a:latin typeface="Arial" charset="0"/>
            </a:endParaRPr>
          </a:p>
        </p:txBody>
      </p:sp>
      <p:sp>
        <p:nvSpPr>
          <p:cNvPr id="4" name="Rectangle Custom 3"/>
          <p:cNvSpPr/>
          <p:nvPr/>
        </p:nvSpPr>
        <p:spPr>
          <a:xfrm>
            <a:off x="3748680" y="1199160"/>
            <a:ext cx="2586960" cy="257760"/>
          </a:xfrm>
          <a:prstGeom prst="rect">
            <a:avLst/>
          </a:prstGeom>
          <a:noFill/>
          <a:ln w="0">
            <a:noFill/>
          </a:ln>
        </p:spPr>
        <p:style>
          <a:lnRef idx="0">
            <a:schemeClr val="dk1"/>
          </a:lnRef>
          <a:fillRef idx="0">
            <a:srgbClr val="99CCFF"/>
          </a:fillRef>
          <a:effectRef idx="0">
            <a:schemeClr val="accent1"/>
          </a:effectRef>
          <a:fontRef idx="minor">
            <a:schemeClr val="dk1"/>
          </a:fontRef>
        </p:style>
        <p:txBody>
          <a:bodyPr wrap="square" lIns="90000" tIns="45000" rIns="90000" bIns="45000" anchor="ctr" anchorCtr="0">
            <a:spAutoFit/>
          </a:bodyPr>
          <a:lstStyle/>
          <a:p>
            <a:pPr marL="0" indent="0" algn="ctr">
              <a:spcBef>
                <a:spcPts val="0"/>
              </a:spcBef>
              <a:spcAft>
                <a:spcPts val="0"/>
              </a:spcAft>
              <a:buNone/>
              <a:tabLst>
                <a:tab pos="4695840" algn="l"/>
              </a:tabLst>
            </a:pPr>
            <a:r>
              <a:rPr lang="en-US" sz="1100" b="1" i="1" kern="1200" smtClean="0">
                <a:solidFill>
                  <a:srgbClr val="000000"/>
                </a:solidFill>
                <a:latin typeface="Arial" charset="0"/>
              </a:rPr>
              <a:t>Ten plan opieki i leczenia należy do:</a:t>
            </a:r>
          </a:p>
        </p:txBody>
      </p:sp>
      <p:sp>
        <p:nvSpPr>
          <p:cNvPr id="5" name="Rounded Rectangle 4"/>
          <p:cNvSpPr/>
          <p:nvPr/>
        </p:nvSpPr>
        <p:spPr>
          <a:xfrm>
            <a:off x="870480" y="1735200"/>
            <a:ext cx="8344080" cy="377640"/>
          </a:xfrm>
          <a:prstGeom prst="roundRect">
            <a:avLst/>
          </a:prstGeom>
          <a:solidFill>
            <a:srgbClr val="FFFFFF"/>
          </a:solidFill>
          <a:ln w="9360">
            <a:solidFill>
              <a:srgbClr val="000000"/>
            </a:solidFill>
            <a:round/>
          </a:ln>
        </p:spPr>
        <p:style>
          <a:lnRef idx="0">
            <a:schemeClr val="dk1"/>
          </a:lnRef>
          <a:fillRef idx="0">
            <a:srgbClr val="99CCFF"/>
          </a:fillRef>
          <a:effectRef idx="0">
            <a:schemeClr val="accent1"/>
          </a:effectRef>
          <a:fontRef idx="minor">
            <a:schemeClr val="dk1"/>
          </a:fontRef>
        </p:style>
        <p:txBody>
          <a:bodyPr wrap="none" lIns="90000" tIns="45000" rIns="90000" bIns="45000" anchor="t" anchorCtr="0"/>
          <a:lstStyle/>
          <a:p>
            <a:endParaRPr lang="en-US" sz="1800" dirty="0" smtClean="0">
              <a:latin typeface="Arial" charset="0"/>
            </a:endParaRPr>
          </a:p>
        </p:txBody>
      </p:sp>
      <p:sp>
        <p:nvSpPr>
          <p:cNvPr id="6" name="Rectangle Custom 5"/>
          <p:cNvSpPr/>
          <p:nvPr/>
        </p:nvSpPr>
        <p:spPr>
          <a:xfrm>
            <a:off x="3610440" y="1399320"/>
            <a:ext cx="1942200" cy="257760"/>
          </a:xfrm>
          <a:prstGeom prst="rect">
            <a:avLst/>
          </a:prstGeom>
          <a:noFill/>
          <a:ln w="0">
            <a:noFill/>
          </a:ln>
        </p:spPr>
        <p:style>
          <a:lnRef idx="0">
            <a:schemeClr val="dk1"/>
          </a:lnRef>
          <a:fillRef idx="0">
            <a:srgbClr val="99CCFF"/>
          </a:fillRef>
          <a:effectRef idx="0">
            <a:schemeClr val="accent1"/>
          </a:effectRef>
          <a:fontRef idx="minor">
            <a:schemeClr val="dk1"/>
          </a:fontRef>
        </p:style>
        <p:txBody>
          <a:bodyPr wrap="square" lIns="90000" tIns="45000" rIns="90000" bIns="45000" anchor="ctr" anchorCtr="0">
            <a:spAutoFit/>
          </a:bodyPr>
          <a:lstStyle/>
          <a:p>
            <a:pPr marL="0" indent="0" algn="l">
              <a:spcBef>
                <a:spcPts val="0"/>
              </a:spcBef>
              <a:spcAft>
                <a:spcPts val="0"/>
              </a:spcAft>
              <a:buNone/>
              <a:tabLst/>
            </a:pPr>
            <a:r>
              <a:rPr lang="en-US" sz="1100" b="0" i="1" kern="1200" smtClean="0">
                <a:solidFill>
                  <a:srgbClr val="000000"/>
                </a:solidFill>
                <a:latin typeface="Arial" charset="0"/>
              </a:rPr>
              <a:t>Imię i nazwisko beneficjenta</a:t>
            </a:r>
            <a:r>
              <a:rPr lang="en-US" sz="600" b="0" i="0" kern="1200" smtClean="0">
                <a:solidFill>
                  <a:srgbClr val="000000"/>
                </a:solidFill>
                <a:latin typeface="Arial" charset="0"/>
              </a:rPr>
              <a:t> </a:t>
            </a:r>
          </a:p>
        </p:txBody>
      </p:sp>
      <p:sp>
        <p:nvSpPr>
          <p:cNvPr id="7" name="Rectangle Custom 6"/>
          <p:cNvSpPr/>
          <p:nvPr/>
        </p:nvSpPr>
        <p:spPr>
          <a:xfrm>
            <a:off x="870480" y="2253600"/>
            <a:ext cx="8344080" cy="257760"/>
          </a:xfrm>
          <a:prstGeom prst="rect">
            <a:avLst/>
          </a:prstGeom>
          <a:noFill/>
          <a:ln w="0">
            <a:noFill/>
          </a:ln>
        </p:spPr>
        <p:style>
          <a:lnRef idx="0">
            <a:schemeClr val="dk1"/>
          </a:lnRef>
          <a:fillRef idx="0">
            <a:srgbClr val="99CCFF"/>
          </a:fillRef>
          <a:effectRef idx="0">
            <a:schemeClr val="accent1"/>
          </a:effectRef>
          <a:fontRef idx="minor">
            <a:schemeClr val="dk1"/>
          </a:fontRef>
        </p:style>
        <p:txBody>
          <a:bodyPr wrap="none" lIns="90000" tIns="45000" rIns="90000" bIns="45000" anchor="t" anchorCtr="0">
            <a:spAutoFit/>
          </a:bodyPr>
          <a:lstStyle/>
          <a:p>
            <a:pPr marL="0" indent="0" algn="l">
              <a:spcBef>
                <a:spcPts val="0"/>
              </a:spcBef>
              <a:spcAft>
                <a:spcPts val="0"/>
              </a:spcAft>
              <a:buNone/>
              <a:tabLst/>
            </a:pPr>
            <a:r>
              <a:rPr lang="en-US" sz="1100" b="0" i="1" kern="1200" smtClean="0">
                <a:solidFill>
                  <a:srgbClr val="000000"/>
                </a:solidFill>
                <a:latin typeface="Calibri" charset="0"/>
              </a:rPr>
              <a:t> Imię i nazwisko Koordynatora Opieki		Telefon kontaktowy</a:t>
            </a:r>
          </a:p>
        </p:txBody>
      </p:sp>
      <p:grpSp>
        <p:nvGrpSpPr>
          <p:cNvPr id="8" name="Group 8"/>
          <p:cNvGrpSpPr>
            <a:grpSpLocks/>
          </p:cNvGrpSpPr>
          <p:nvPr/>
        </p:nvGrpSpPr>
        <p:grpSpPr>
          <a:xfrm>
            <a:off x="870480" y="2529000"/>
            <a:ext cx="8610120" cy="298800"/>
            <a:chOff x="548" y="1592"/>
            <a:chExt cx="5421" cy="188"/>
          </a:xfrm>
        </p:grpSpPr>
        <p:sp>
          <p:nvSpPr>
            <p:cNvPr id="9" name="Rounded Rectangle 1"/>
            <p:cNvSpPr/>
            <p:nvPr/>
          </p:nvSpPr>
          <p:spPr>
            <a:xfrm>
              <a:off x="548" y="1593"/>
              <a:ext cx="5422" cy="188"/>
            </a:xfrm>
            <a:prstGeom prst="roundRect">
              <a:avLst/>
            </a:prstGeom>
            <a:solidFill>
              <a:srgbClr val="FFFFFF"/>
            </a:solidFill>
            <a:ln w="9360">
              <a:solidFill>
                <a:srgbClr val="000000"/>
              </a:solidFill>
              <a:round/>
            </a:ln>
          </p:spPr>
          <p:style>
            <a:lnRef idx="0">
              <a:schemeClr val="dk1"/>
            </a:lnRef>
            <a:fillRef idx="0">
              <a:srgbClr val="99CCFF"/>
            </a:fillRef>
            <a:effectRef idx="0">
              <a:schemeClr val="accent1"/>
            </a:effectRef>
            <a:fontRef idx="minor">
              <a:schemeClr val="dk1"/>
            </a:fontRef>
          </p:style>
          <p:txBody>
            <a:bodyPr wrap="none" lIns="90000" tIns="45000" rIns="90000" bIns="45000" anchor="t" anchorCtr="0"/>
            <a:lstStyle/>
            <a:p>
              <a:endParaRPr lang="en-US" sz="1800" dirty="0" smtClean="0">
                <a:latin typeface="Arial" charset="0"/>
              </a:endParaRPr>
            </a:p>
          </p:txBody>
        </p:sp>
      </p:grpSp>
      <p:sp>
        <p:nvSpPr>
          <p:cNvPr id="10" name="Rounded Rectangle 8"/>
          <p:cNvSpPr/>
          <p:nvPr/>
        </p:nvSpPr>
        <p:spPr>
          <a:xfrm>
            <a:off x="5357520" y="2527920"/>
            <a:ext cx="4172040" cy="298800"/>
          </a:xfrm>
          <a:prstGeom prst="roundRect">
            <a:avLst/>
          </a:prstGeom>
          <a:solidFill>
            <a:srgbClr val="FFFFFF"/>
          </a:solidFill>
          <a:ln w="9360">
            <a:solidFill>
              <a:srgbClr val="000000"/>
            </a:solidFill>
            <a:round/>
          </a:ln>
        </p:spPr>
        <p:style>
          <a:lnRef idx="0">
            <a:schemeClr val="dk1"/>
          </a:lnRef>
          <a:fillRef idx="0">
            <a:srgbClr val="99CCFF"/>
          </a:fillRef>
          <a:effectRef idx="0">
            <a:schemeClr val="accent1"/>
          </a:effectRef>
          <a:fontRef idx="minor">
            <a:schemeClr val="dk1"/>
          </a:fontRef>
        </p:style>
        <p:txBody>
          <a:bodyPr wrap="none" lIns="90000" tIns="45000" rIns="90000" bIns="45000" anchor="t" anchorCtr="0"/>
          <a:lstStyle/>
          <a:p>
            <a:pPr marL="0" indent="0" algn="l">
              <a:spcBef>
                <a:spcPts val="0"/>
              </a:spcBef>
              <a:spcAft>
                <a:spcPts val="1001"/>
              </a:spcAft>
              <a:buNone/>
              <a:tabLst/>
            </a:pPr>
            <a:r>
              <a:rPr lang="en-US" sz="1100" b="0" i="0" kern="1200" smtClean="0">
                <a:solidFill>
                  <a:srgbClr val="000000"/>
                </a:solidFill>
                <a:latin typeface="Calibri" charset="0"/>
              </a:rPr>
              <a:t>                </a:t>
            </a:r>
          </a:p>
        </p:txBody>
      </p:sp>
      <p:sp>
        <p:nvSpPr>
          <p:cNvPr id="11" name="Rectangle Custom 9"/>
          <p:cNvSpPr/>
          <p:nvPr/>
        </p:nvSpPr>
        <p:spPr>
          <a:xfrm>
            <a:off x="870480" y="2968920"/>
            <a:ext cx="8659080" cy="257760"/>
          </a:xfrm>
          <a:prstGeom prst="rect">
            <a:avLst/>
          </a:prstGeom>
          <a:noFill/>
          <a:ln w="0">
            <a:noFill/>
          </a:ln>
        </p:spPr>
        <p:style>
          <a:lnRef idx="0">
            <a:schemeClr val="dk1"/>
          </a:lnRef>
          <a:fillRef idx="0">
            <a:srgbClr val="99CCFF"/>
          </a:fillRef>
          <a:effectRef idx="0">
            <a:schemeClr val="accent1"/>
          </a:effectRef>
          <a:fontRef idx="minor">
            <a:schemeClr val="dk1"/>
          </a:fontRef>
        </p:style>
        <p:txBody>
          <a:bodyPr wrap="none" lIns="90000" tIns="45000" rIns="90000" bIns="45000" anchor="t" anchorCtr="0">
            <a:spAutoFit/>
          </a:bodyPr>
          <a:lstStyle/>
          <a:p>
            <a:pPr marL="0" indent="0" algn="l">
              <a:spcBef>
                <a:spcPts val="0"/>
              </a:spcBef>
              <a:spcAft>
                <a:spcPts val="0"/>
              </a:spcAft>
              <a:buNone/>
              <a:tabLst/>
            </a:pPr>
            <a:r>
              <a:rPr lang="en-US" sz="1100" b="0" i="1" kern="1200" smtClean="0">
                <a:solidFill>
                  <a:srgbClr val="000000"/>
                </a:solidFill>
                <a:latin typeface="Calibri" charset="0"/>
              </a:rPr>
              <a:t> Adres korespondencyjny Koordynatora Opieki 		Adres poczty elektronicznej</a:t>
            </a:r>
          </a:p>
        </p:txBody>
      </p:sp>
      <p:sp>
        <p:nvSpPr>
          <p:cNvPr id="12" name="Rounded Rectangle 10"/>
          <p:cNvSpPr/>
          <p:nvPr/>
        </p:nvSpPr>
        <p:spPr>
          <a:xfrm>
            <a:off x="870480" y="3235320"/>
            <a:ext cx="4172040" cy="485280"/>
          </a:xfrm>
          <a:prstGeom prst="roundRect">
            <a:avLst/>
          </a:prstGeom>
          <a:solidFill>
            <a:srgbClr val="FFFFFF"/>
          </a:solidFill>
          <a:ln w="9360">
            <a:solidFill>
              <a:srgbClr val="000000"/>
            </a:solidFill>
            <a:round/>
          </a:ln>
        </p:spPr>
        <p:style>
          <a:lnRef idx="0">
            <a:schemeClr val="dk1"/>
          </a:lnRef>
          <a:fillRef idx="0">
            <a:srgbClr val="99CCFF"/>
          </a:fillRef>
          <a:effectRef idx="0">
            <a:schemeClr val="accent1"/>
          </a:effectRef>
          <a:fontRef idx="minor">
            <a:schemeClr val="dk1"/>
          </a:fontRef>
        </p:style>
        <p:txBody>
          <a:bodyPr wrap="none" lIns="90000" tIns="45000" rIns="90000" bIns="45000" anchor="t" anchorCtr="0"/>
          <a:lstStyle/>
          <a:p>
            <a:pPr marL="0" indent="0" algn="l">
              <a:spcBef>
                <a:spcPts val="0"/>
              </a:spcBef>
              <a:spcAft>
                <a:spcPts val="1001"/>
              </a:spcAft>
              <a:buNone/>
              <a:tabLst/>
            </a:pPr>
            <a:endParaRPr lang="en-US" sz="1200" b="0" i="0" kern="1200" smtClean="0">
              <a:solidFill>
                <a:srgbClr val="000000"/>
              </a:solidFill>
              <a:latin typeface="Times New Roman" charset="0"/>
            </a:endParaRPr>
          </a:p>
          <a:p>
            <a:pPr marL="0" indent="0" algn="l">
              <a:spcBef>
                <a:spcPts val="0"/>
              </a:spcBef>
              <a:spcAft>
                <a:spcPts val="0"/>
              </a:spcAft>
              <a:buNone/>
              <a:tabLst/>
            </a:pPr>
            <a:endParaRPr lang="en-US" sz="1800" b="0" i="0" kern="1200" smtClean="0">
              <a:solidFill>
                <a:srgbClr val="000000"/>
              </a:solidFill>
              <a:latin typeface="Arial" charset="0"/>
            </a:endParaRPr>
          </a:p>
        </p:txBody>
      </p:sp>
      <p:sp>
        <p:nvSpPr>
          <p:cNvPr id="13" name="Rounded Rectangle 11"/>
          <p:cNvSpPr/>
          <p:nvPr/>
        </p:nvSpPr>
        <p:spPr>
          <a:xfrm>
            <a:off x="5357520" y="3227400"/>
            <a:ext cx="4172040" cy="493200"/>
          </a:xfrm>
          <a:prstGeom prst="roundRect">
            <a:avLst/>
          </a:prstGeom>
          <a:solidFill>
            <a:srgbClr val="FFFFFF"/>
          </a:solidFill>
          <a:ln w="9360">
            <a:solidFill>
              <a:srgbClr val="000000"/>
            </a:solidFill>
            <a:round/>
          </a:ln>
        </p:spPr>
        <p:style>
          <a:lnRef idx="0">
            <a:schemeClr val="dk1"/>
          </a:lnRef>
          <a:fillRef idx="0">
            <a:srgbClr val="99CCFF"/>
          </a:fillRef>
          <a:effectRef idx="0">
            <a:schemeClr val="accent1"/>
          </a:effectRef>
          <a:fontRef idx="minor">
            <a:schemeClr val="dk1"/>
          </a:fontRef>
        </p:style>
        <p:txBody>
          <a:bodyPr wrap="none" lIns="90000" tIns="45000" rIns="90000" bIns="45000" anchor="t" anchorCtr="0"/>
          <a:lstStyle/>
          <a:p>
            <a:endParaRPr lang="en-US" sz="1800" dirty="0" smtClean="0">
              <a:latin typeface="Arial" charset="0"/>
            </a:endParaRPr>
          </a:p>
        </p:txBody>
      </p:sp>
      <p:sp>
        <p:nvSpPr>
          <p:cNvPr id="14" name="Rectangle Custom 12"/>
          <p:cNvSpPr/>
          <p:nvPr/>
        </p:nvSpPr>
        <p:spPr>
          <a:xfrm>
            <a:off x="870480" y="3802320"/>
            <a:ext cx="8659080" cy="257760"/>
          </a:xfrm>
          <a:prstGeom prst="rect">
            <a:avLst/>
          </a:prstGeom>
          <a:noFill/>
          <a:ln w="0">
            <a:noFill/>
          </a:ln>
        </p:spPr>
        <p:style>
          <a:lnRef idx="0">
            <a:schemeClr val="dk1"/>
          </a:lnRef>
          <a:fillRef idx="0">
            <a:srgbClr val="99CCFF"/>
          </a:fillRef>
          <a:effectRef idx="0">
            <a:schemeClr val="accent1"/>
          </a:effectRef>
          <a:fontRef idx="minor">
            <a:schemeClr val="dk1"/>
          </a:fontRef>
        </p:style>
        <p:txBody>
          <a:bodyPr wrap="none" lIns="90000" tIns="45000" rIns="90000" bIns="45000" anchor="t" anchorCtr="0">
            <a:spAutoFit/>
          </a:bodyPr>
          <a:lstStyle/>
          <a:p>
            <a:pPr marL="0" indent="0" algn="l">
              <a:spcBef>
                <a:spcPts val="0"/>
              </a:spcBef>
              <a:spcAft>
                <a:spcPts val="0"/>
              </a:spcAft>
              <a:buNone/>
              <a:tabLst/>
            </a:pPr>
            <a:r>
              <a:rPr lang="en-US" sz="1100" b="0" i="1" kern="1200" smtClean="0">
                <a:solidFill>
                  <a:srgbClr val="000000"/>
                </a:solidFill>
                <a:latin typeface="Calibri" charset="0"/>
              </a:rPr>
              <a:t> Imię i nazwisko Koordynatora ds. Psychiatrii	 </a:t>
            </a:r>
            <a:r>
              <a:rPr lang="en-US" sz="1100" b="0" i="1" kern="1200" smtClean="0">
                <a:solidFill>
                  <a:srgbClr val="FF0000"/>
                </a:solidFill>
                <a:latin typeface="Calibri" charset="0"/>
              </a:rPr>
              <a:t>( Lekarza Prowadzącego )</a:t>
            </a:r>
            <a:r>
              <a:rPr lang="en-US" sz="1100" b="0" i="1" kern="1200" smtClean="0">
                <a:solidFill>
                  <a:srgbClr val="000000"/>
                </a:solidFill>
                <a:latin typeface="Calibri" charset="0"/>
              </a:rPr>
              <a:t>	                                                       Telefon kontaktowy</a:t>
            </a:r>
          </a:p>
        </p:txBody>
      </p:sp>
      <p:sp>
        <p:nvSpPr>
          <p:cNvPr id="15" name="Rounded Rectangle 13"/>
          <p:cNvSpPr/>
          <p:nvPr/>
        </p:nvSpPr>
        <p:spPr>
          <a:xfrm>
            <a:off x="807480" y="4748400"/>
            <a:ext cx="8722080" cy="519480"/>
          </a:xfrm>
          <a:prstGeom prst="roundRect">
            <a:avLst/>
          </a:prstGeom>
          <a:solidFill>
            <a:srgbClr val="FFFFFF"/>
          </a:solidFill>
          <a:ln w="9360">
            <a:solidFill>
              <a:srgbClr val="000000"/>
            </a:solidFill>
            <a:round/>
          </a:ln>
        </p:spPr>
        <p:style>
          <a:lnRef idx="0">
            <a:schemeClr val="dk1"/>
          </a:lnRef>
          <a:fillRef idx="0">
            <a:srgbClr val="99CCFF"/>
          </a:fillRef>
          <a:effectRef idx="0">
            <a:schemeClr val="accent1"/>
          </a:effectRef>
          <a:fontRef idx="minor">
            <a:schemeClr val="dk1"/>
          </a:fontRef>
        </p:style>
        <p:txBody>
          <a:bodyPr wrap="none" lIns="90000" tIns="45000" rIns="90000" bIns="45000" anchor="t" anchorCtr="0"/>
          <a:lstStyle/>
          <a:p>
            <a:endParaRPr lang="en-US" sz="1800" dirty="0" smtClean="0">
              <a:latin typeface="Arial" charset="0"/>
            </a:endParaRPr>
          </a:p>
        </p:txBody>
      </p:sp>
      <p:sp>
        <p:nvSpPr>
          <p:cNvPr id="16" name="Rounded Rectangle 14"/>
          <p:cNvSpPr/>
          <p:nvPr/>
        </p:nvSpPr>
        <p:spPr>
          <a:xfrm>
            <a:off x="807480" y="4056840"/>
            <a:ext cx="4235040" cy="377640"/>
          </a:xfrm>
          <a:prstGeom prst="roundRect">
            <a:avLst/>
          </a:prstGeom>
          <a:solidFill>
            <a:srgbClr val="FFFFFF"/>
          </a:solidFill>
          <a:ln w="9360">
            <a:solidFill>
              <a:srgbClr val="000000"/>
            </a:solidFill>
            <a:round/>
          </a:ln>
        </p:spPr>
        <p:style>
          <a:lnRef idx="0">
            <a:schemeClr val="dk1"/>
          </a:lnRef>
          <a:fillRef idx="0">
            <a:srgbClr val="99CCFF"/>
          </a:fillRef>
          <a:effectRef idx="0">
            <a:schemeClr val="accent1"/>
          </a:effectRef>
          <a:fontRef idx="minor">
            <a:schemeClr val="dk1"/>
          </a:fontRef>
        </p:style>
        <p:txBody>
          <a:bodyPr wrap="none" lIns="90000" tIns="45000" rIns="90000" bIns="45000" anchor="t" anchorCtr="0"/>
          <a:lstStyle/>
          <a:p>
            <a:endParaRPr lang="en-US" sz="1800" dirty="0" smtClean="0">
              <a:latin typeface="Arial" charset="0"/>
            </a:endParaRPr>
          </a:p>
        </p:txBody>
      </p:sp>
      <p:sp>
        <p:nvSpPr>
          <p:cNvPr id="17" name="Rounded Rectangle 15"/>
          <p:cNvSpPr/>
          <p:nvPr/>
        </p:nvSpPr>
        <p:spPr>
          <a:xfrm>
            <a:off x="5357520" y="4056840"/>
            <a:ext cx="4172040" cy="377640"/>
          </a:xfrm>
          <a:prstGeom prst="roundRect">
            <a:avLst/>
          </a:prstGeom>
          <a:solidFill>
            <a:srgbClr val="FFFFFF"/>
          </a:solidFill>
          <a:ln w="9360">
            <a:solidFill>
              <a:srgbClr val="000000"/>
            </a:solidFill>
            <a:round/>
          </a:ln>
        </p:spPr>
        <p:style>
          <a:lnRef idx="0">
            <a:schemeClr val="dk1"/>
          </a:lnRef>
          <a:fillRef idx="0">
            <a:srgbClr val="99CCFF"/>
          </a:fillRef>
          <a:effectRef idx="0">
            <a:schemeClr val="accent1"/>
          </a:effectRef>
          <a:fontRef idx="minor">
            <a:schemeClr val="dk1"/>
          </a:fontRef>
        </p:style>
        <p:txBody>
          <a:bodyPr wrap="none" lIns="90000" tIns="45000" rIns="90000" bIns="45000" anchor="t" anchorCtr="0"/>
          <a:lstStyle/>
          <a:p>
            <a:pPr marL="0" indent="0" algn="l">
              <a:spcBef>
                <a:spcPts val="0"/>
              </a:spcBef>
              <a:spcAft>
                <a:spcPts val="1001"/>
              </a:spcAft>
              <a:buNone/>
              <a:tabLst/>
            </a:pPr>
            <a:r>
              <a:rPr lang="en-US" sz="1100" b="0" i="0" kern="1200" smtClean="0">
                <a:solidFill>
                  <a:srgbClr val="000000"/>
                </a:solidFill>
                <a:latin typeface="Calibri" charset="0"/>
              </a:rPr>
              <a:t>  </a:t>
            </a:r>
            <a:r>
              <a:rPr lang="en-US" sz="1200" b="0" i="0" kern="1200" smtClean="0">
                <a:solidFill>
                  <a:srgbClr val="000000"/>
                </a:solidFill>
                <a:latin typeface="Calibri" charset="0"/>
              </a:rPr>
              <a:t>                    </a:t>
            </a:r>
          </a:p>
        </p:txBody>
      </p:sp>
      <p:sp>
        <p:nvSpPr>
          <p:cNvPr id="18" name="Rectangle Custom 16"/>
          <p:cNvSpPr/>
          <p:nvPr/>
        </p:nvSpPr>
        <p:spPr>
          <a:xfrm>
            <a:off x="870480" y="4516200"/>
            <a:ext cx="8659080" cy="257760"/>
          </a:xfrm>
          <a:prstGeom prst="rect">
            <a:avLst/>
          </a:prstGeom>
          <a:noFill/>
          <a:ln w="0">
            <a:noFill/>
          </a:ln>
        </p:spPr>
        <p:style>
          <a:lnRef idx="0">
            <a:schemeClr val="dk1"/>
          </a:lnRef>
          <a:fillRef idx="0">
            <a:srgbClr val="99CCFF"/>
          </a:fillRef>
          <a:effectRef idx="0">
            <a:schemeClr val="accent1"/>
          </a:effectRef>
          <a:fontRef idx="minor">
            <a:schemeClr val="dk1"/>
          </a:fontRef>
        </p:style>
        <p:txBody>
          <a:bodyPr wrap="none" lIns="90000" tIns="45000" rIns="90000" bIns="45000" anchor="t" anchorCtr="0">
            <a:spAutoFit/>
          </a:bodyPr>
          <a:lstStyle/>
          <a:p>
            <a:pPr marL="0" indent="0" algn="l">
              <a:spcBef>
                <a:spcPts val="0"/>
              </a:spcBef>
              <a:spcAft>
                <a:spcPts val="0"/>
              </a:spcAft>
              <a:buNone/>
              <a:tabLst/>
            </a:pPr>
            <a:r>
              <a:rPr lang="en-US" sz="1100" b="0" i="1" kern="1200" smtClean="0">
                <a:solidFill>
                  <a:srgbClr val="000000"/>
                </a:solidFill>
                <a:latin typeface="Calibri" charset="0"/>
              </a:rPr>
              <a:t> Adres korespondencyjny Koordynatora ds. Psychiatrii </a:t>
            </a:r>
            <a:r>
              <a:rPr lang="en-US" sz="1100" b="0" i="1" kern="1200" smtClean="0">
                <a:solidFill>
                  <a:srgbClr val="FF3366"/>
                </a:solidFill>
                <a:latin typeface="Calibri" charset="0"/>
              </a:rPr>
              <a:t>( lekarza Prowadzacego)  </a:t>
            </a:r>
          </a:p>
        </p:txBody>
      </p:sp>
      <p:sp>
        <p:nvSpPr>
          <p:cNvPr id="19" name="Rectangle Custom 17"/>
          <p:cNvSpPr/>
          <p:nvPr/>
        </p:nvSpPr>
        <p:spPr>
          <a:xfrm>
            <a:off x="2522520" y="5349600"/>
            <a:ext cx="5040000" cy="257760"/>
          </a:xfrm>
          <a:prstGeom prst="rect">
            <a:avLst/>
          </a:prstGeom>
          <a:noFill/>
          <a:ln w="0">
            <a:noFill/>
          </a:ln>
        </p:spPr>
        <p:style>
          <a:lnRef idx="0">
            <a:schemeClr val="dk1"/>
          </a:lnRef>
          <a:fillRef idx="0">
            <a:srgbClr val="99CCFF"/>
          </a:fillRef>
          <a:effectRef idx="0">
            <a:schemeClr val="accent1"/>
          </a:effectRef>
          <a:fontRef idx="minor">
            <a:schemeClr val="dk1"/>
          </a:fontRef>
        </p:style>
        <p:txBody>
          <a:bodyPr wrap="none" lIns="90000" tIns="45000" rIns="90000" bIns="45000" anchor="t" anchorCtr="0">
            <a:spAutoFit/>
          </a:bodyPr>
          <a:lstStyle/>
          <a:p>
            <a:pPr marL="0" indent="0" algn="l">
              <a:spcBef>
                <a:spcPts val="0"/>
              </a:spcBef>
              <a:spcAft>
                <a:spcPts val="0"/>
              </a:spcAft>
              <a:buNone/>
              <a:tabLst/>
            </a:pPr>
            <a:r>
              <a:rPr lang="en-US" sz="1100" b="0" i="1" kern="1200" smtClean="0">
                <a:solidFill>
                  <a:srgbClr val="000000"/>
                </a:solidFill>
                <a:latin typeface="Calibri" charset="0"/>
              </a:rPr>
              <a:t>Imię i nazwisko Koordynatora ds. Planu Opieki i Leczenia</a:t>
            </a:r>
          </a:p>
        </p:txBody>
      </p:sp>
      <p:sp>
        <p:nvSpPr>
          <p:cNvPr id="20" name="Rounded Rectangle 18"/>
          <p:cNvSpPr/>
          <p:nvPr/>
        </p:nvSpPr>
        <p:spPr>
          <a:xfrm>
            <a:off x="807480" y="5604120"/>
            <a:ext cx="8302320" cy="377640"/>
          </a:xfrm>
          <a:prstGeom prst="roundRect">
            <a:avLst/>
          </a:prstGeom>
          <a:solidFill>
            <a:srgbClr val="FFFFFF"/>
          </a:solidFill>
          <a:ln w="9360">
            <a:solidFill>
              <a:srgbClr val="000000"/>
            </a:solidFill>
            <a:round/>
          </a:ln>
        </p:spPr>
        <p:style>
          <a:lnRef idx="0">
            <a:schemeClr val="dk1"/>
          </a:lnRef>
          <a:fillRef idx="0">
            <a:srgbClr val="99CCFF"/>
          </a:fillRef>
          <a:effectRef idx="0">
            <a:schemeClr val="accent1"/>
          </a:effectRef>
          <a:fontRef idx="minor">
            <a:schemeClr val="dk1"/>
          </a:fontRef>
        </p:style>
        <p:txBody>
          <a:bodyPr wrap="none" lIns="90000" tIns="45000" rIns="90000" bIns="45000" anchor="t" anchorCtr="0"/>
          <a:lstStyle/>
          <a:p>
            <a:pPr marL="0" indent="0" algn="l">
              <a:spcBef>
                <a:spcPts val="0"/>
              </a:spcBef>
              <a:spcAft>
                <a:spcPts val="1001"/>
              </a:spcAft>
              <a:buNone/>
              <a:tabLst/>
            </a:pPr>
            <a:r>
              <a:rPr lang="en-US" sz="1100" b="0" i="0" kern="1200" smtClean="0">
                <a:solidFill>
                  <a:srgbClr val="000000"/>
                </a:solidFill>
                <a:latin typeface="Calibri" charset="0"/>
              </a:rPr>
              <a:t>                                                                       </a:t>
            </a:r>
          </a:p>
        </p:txBody>
      </p:sp>
      <p:sp>
        <p:nvSpPr>
          <p:cNvPr id="21" name="Rectangle Custom 19"/>
          <p:cNvSpPr/>
          <p:nvPr/>
        </p:nvSpPr>
        <p:spPr>
          <a:xfrm>
            <a:off x="870480" y="6063480"/>
            <a:ext cx="8659080" cy="257760"/>
          </a:xfrm>
          <a:prstGeom prst="rect">
            <a:avLst/>
          </a:prstGeom>
          <a:noFill/>
          <a:ln w="0">
            <a:noFill/>
          </a:ln>
        </p:spPr>
        <p:style>
          <a:lnRef idx="0">
            <a:schemeClr val="dk1"/>
          </a:lnRef>
          <a:fillRef idx="0">
            <a:srgbClr val="99CCFF"/>
          </a:fillRef>
          <a:effectRef idx="0">
            <a:schemeClr val="accent1"/>
          </a:effectRef>
          <a:fontRef idx="minor">
            <a:schemeClr val="dk1"/>
          </a:fontRef>
        </p:style>
        <p:txBody>
          <a:bodyPr wrap="none" lIns="90000" tIns="45000" rIns="90000" bIns="45000" anchor="t" anchorCtr="0">
            <a:spAutoFit/>
          </a:bodyPr>
          <a:lstStyle/>
          <a:p>
            <a:pPr marL="0" indent="0" algn="l">
              <a:spcBef>
                <a:spcPts val="0"/>
              </a:spcBef>
              <a:spcAft>
                <a:spcPts val="0"/>
              </a:spcAft>
              <a:buNone/>
              <a:tabLst/>
            </a:pPr>
            <a:r>
              <a:rPr lang="en-US" sz="1100" b="0" i="1" kern="1200" smtClean="0">
                <a:solidFill>
                  <a:srgbClr val="000000"/>
                </a:solidFill>
                <a:latin typeface="Calibri" charset="0"/>
              </a:rPr>
              <a:t>  Telefon kontaktowy			Adres poczty elektronicznej</a:t>
            </a:r>
          </a:p>
        </p:txBody>
      </p:sp>
      <p:sp>
        <p:nvSpPr>
          <p:cNvPr id="22" name="Rounded Rectangle 20"/>
          <p:cNvSpPr/>
          <p:nvPr/>
        </p:nvSpPr>
        <p:spPr>
          <a:xfrm>
            <a:off x="807480" y="6280200"/>
            <a:ext cx="4003920" cy="377640"/>
          </a:xfrm>
          <a:prstGeom prst="roundRect">
            <a:avLst/>
          </a:prstGeom>
          <a:solidFill>
            <a:srgbClr val="FFFFFF"/>
          </a:solidFill>
          <a:ln w="9360">
            <a:solidFill>
              <a:srgbClr val="000000"/>
            </a:solidFill>
            <a:round/>
          </a:ln>
        </p:spPr>
        <p:style>
          <a:lnRef idx="0">
            <a:schemeClr val="dk1"/>
          </a:lnRef>
          <a:fillRef idx="0">
            <a:srgbClr val="99CCFF"/>
          </a:fillRef>
          <a:effectRef idx="0">
            <a:schemeClr val="accent1"/>
          </a:effectRef>
          <a:fontRef idx="minor">
            <a:schemeClr val="dk1"/>
          </a:fontRef>
        </p:style>
        <p:txBody>
          <a:bodyPr wrap="none" lIns="90000" tIns="45000" rIns="90000" bIns="45000" anchor="t" anchorCtr="0"/>
          <a:lstStyle/>
          <a:p>
            <a:pPr marL="0" indent="0" algn="l">
              <a:spcBef>
                <a:spcPts val="0"/>
              </a:spcBef>
              <a:spcAft>
                <a:spcPts val="1001"/>
              </a:spcAft>
              <a:buNone/>
              <a:tabLst/>
            </a:pPr>
            <a:r>
              <a:rPr lang="en-US" sz="1100" b="0" i="0" kern="1200" smtClean="0">
                <a:solidFill>
                  <a:srgbClr val="000000"/>
                </a:solidFill>
                <a:latin typeface="Calibri" charset="0"/>
              </a:rPr>
              <a:t>                  </a:t>
            </a:r>
            <a:r>
              <a:rPr lang="en-US" sz="1200" b="0" i="0" kern="1200" smtClean="0">
                <a:solidFill>
                  <a:srgbClr val="000000"/>
                </a:solidFill>
                <a:latin typeface="Calibri" charset="0"/>
              </a:rPr>
              <a:t> </a:t>
            </a:r>
          </a:p>
        </p:txBody>
      </p:sp>
      <p:sp>
        <p:nvSpPr>
          <p:cNvPr id="23" name="Rounded Rectangle 21"/>
          <p:cNvSpPr/>
          <p:nvPr/>
        </p:nvSpPr>
        <p:spPr>
          <a:xfrm>
            <a:off x="5651640" y="6258960"/>
            <a:ext cx="3877920" cy="377640"/>
          </a:xfrm>
          <a:prstGeom prst="roundRect">
            <a:avLst/>
          </a:prstGeom>
          <a:solidFill>
            <a:srgbClr val="FFFFFF"/>
          </a:solidFill>
          <a:ln w="9360">
            <a:solidFill>
              <a:srgbClr val="000000"/>
            </a:solidFill>
            <a:round/>
          </a:ln>
        </p:spPr>
        <p:style>
          <a:lnRef idx="0">
            <a:schemeClr val="dk1"/>
          </a:lnRef>
          <a:fillRef idx="0">
            <a:srgbClr val="99CCFF"/>
          </a:fillRef>
          <a:effectRef idx="0">
            <a:schemeClr val="accent1"/>
          </a:effectRef>
          <a:fontRef idx="minor">
            <a:schemeClr val="dk1"/>
          </a:fontRef>
        </p:style>
        <p:txBody>
          <a:bodyPr wrap="none" lIns="90000" tIns="45000" rIns="90000" bIns="45000" anchor="t" anchorCtr="0"/>
          <a:lstStyle/>
          <a:p>
            <a:endParaRPr lang="en-US" sz="1800" dirty="0" smtClean="0">
              <a:latin typeface="Arial" charset="0"/>
            </a:endParaRPr>
          </a:p>
        </p:txBody>
      </p:sp>
      <p:sp>
        <p:nvSpPr>
          <p:cNvPr id="24" name="Rectangle Custom 22"/>
          <p:cNvSpPr/>
          <p:nvPr/>
        </p:nvSpPr>
        <p:spPr>
          <a:xfrm>
            <a:off x="1237320" y="6860160"/>
            <a:ext cx="1518840" cy="257760"/>
          </a:xfrm>
          <a:prstGeom prst="rect">
            <a:avLst/>
          </a:prstGeom>
          <a:noFill/>
          <a:ln w="0">
            <a:noFill/>
          </a:ln>
        </p:spPr>
        <p:style>
          <a:lnRef idx="0">
            <a:schemeClr val="dk1"/>
          </a:lnRef>
          <a:fillRef idx="0">
            <a:srgbClr val="99CCFF"/>
          </a:fillRef>
          <a:effectRef idx="0">
            <a:schemeClr val="accent1"/>
          </a:effectRef>
          <a:fontRef idx="minor">
            <a:schemeClr val="dk1"/>
          </a:fontRef>
        </p:style>
        <p:txBody>
          <a:bodyPr wrap="square" lIns="90000" tIns="45000" rIns="90000" bIns="45000" anchor="t" anchorCtr="0">
            <a:spAutoFit/>
          </a:bodyPr>
          <a:lstStyle/>
          <a:p>
            <a:pPr marL="0" indent="0" algn="l">
              <a:spcBef>
                <a:spcPts val="0"/>
              </a:spcBef>
              <a:spcAft>
                <a:spcPts val="0"/>
              </a:spcAft>
              <a:buNone/>
              <a:tabLst/>
            </a:pPr>
            <a:r>
              <a:rPr lang="en-US" sz="1100" b="0" i="1" kern="1200" smtClean="0">
                <a:solidFill>
                  <a:srgbClr val="000000"/>
                </a:solidFill>
                <a:latin typeface="Calibri" charset="0"/>
              </a:rPr>
              <a:t>Plan został spisany dnia</a:t>
            </a:r>
          </a:p>
        </p:txBody>
      </p:sp>
      <p:sp>
        <p:nvSpPr>
          <p:cNvPr id="25" name="Rounded Rectangle 23"/>
          <p:cNvSpPr/>
          <p:nvPr/>
        </p:nvSpPr>
        <p:spPr>
          <a:xfrm>
            <a:off x="3710160" y="6836400"/>
            <a:ext cx="2981880" cy="377640"/>
          </a:xfrm>
          <a:prstGeom prst="roundRect">
            <a:avLst/>
          </a:prstGeom>
          <a:solidFill>
            <a:srgbClr val="FFFFFF"/>
          </a:solidFill>
          <a:ln w="9360">
            <a:solidFill>
              <a:srgbClr val="000000"/>
            </a:solidFill>
            <a:round/>
          </a:ln>
        </p:spPr>
        <p:style>
          <a:lnRef idx="0">
            <a:schemeClr val="dk1"/>
          </a:lnRef>
          <a:fillRef idx="0">
            <a:srgbClr val="99CCFF"/>
          </a:fillRef>
          <a:effectRef idx="0">
            <a:schemeClr val="accent1"/>
          </a:effectRef>
          <a:fontRef idx="minor">
            <a:schemeClr val="dk1"/>
          </a:fontRef>
        </p:style>
        <p:txBody>
          <a:bodyPr wrap="none" lIns="90000" tIns="45000" rIns="90000" bIns="45000" anchor="t" anchorCtr="0"/>
          <a:lstStyle/>
          <a:p>
            <a:endParaRPr lang="en-US" sz="1800" dirty="0" smtClean="0">
              <a:latin typeface="Arial" charset="0"/>
            </a:endParaRPr>
          </a:p>
        </p:txBody>
      </p:sp>
      <p:sp>
        <p:nvSpPr>
          <p:cNvPr id="26" name="Rectangle Custom 24"/>
          <p:cNvSpPr/>
          <p:nvPr/>
        </p:nvSpPr>
        <p:spPr>
          <a:xfrm>
            <a:off x="0" y="4320"/>
            <a:ext cx="184320" cy="369000"/>
          </a:xfrm>
          <a:prstGeom prst="rect">
            <a:avLst/>
          </a:prstGeom>
          <a:noFill/>
          <a:ln w="0">
            <a:noFill/>
          </a:ln>
        </p:spPr>
        <p:style>
          <a:lnRef idx="0">
            <a:schemeClr val="dk1"/>
          </a:lnRef>
          <a:fillRef idx="0">
            <a:srgbClr val="99CCFF"/>
          </a:fillRef>
          <a:effectRef idx="0">
            <a:schemeClr val="accent1"/>
          </a:effectRef>
          <a:fontRef idx="minor">
            <a:schemeClr val="dk1"/>
          </a:fontRef>
        </p:style>
        <p:txBody>
          <a:bodyPr wrap="square" lIns="90000" tIns="45000" rIns="90000" bIns="45000" anchor="ctr" anchorCtr="0">
            <a:spAutoFit/>
          </a:bodyPr>
          <a:lstStyle/>
          <a:p>
            <a:endParaRPr lang="en-US" sz="1800" dirty="0" smtClean="0">
              <a:latin typeface="Arial" charset="0"/>
            </a:endParaRPr>
          </a:p>
        </p:txBody>
      </p:sp>
      <p:pic>
        <p:nvPicPr>
          <p:cNvPr id="27" name="Placeholder 3" descr="Obraz 1"/>
          <p:cNvPicPr>
            <a:picLocks noGrp="1" noChangeAspect="1"/>
          </p:cNvPicPr>
          <p:nvPr/>
        </p:nvPicPr>
        <p:blipFill>
          <a:blip r:embed="rId3">
            <a:lum/>
          </a:blip>
          <a:stretch>
            <a:fillRect/>
          </a:stretch>
        </p:blipFill>
        <p:spPr>
          <a:xfrm>
            <a:off x="723240" y="89280"/>
            <a:ext cx="8470080" cy="629640"/>
          </a:xfrm>
          <a:prstGeom prst="rect">
            <a:avLst/>
          </a:prstGeom>
          <a:ln w="0">
            <a:noFill/>
          </a:ln>
        </p:spPr>
      </p:pic>
      <p:sp>
        <p:nvSpPr>
          <p:cNvPr id="28" name="Rectangle Custom 26"/>
          <p:cNvSpPr/>
          <p:nvPr/>
        </p:nvSpPr>
        <p:spPr>
          <a:xfrm>
            <a:off x="2290680" y="604440"/>
            <a:ext cx="5435640" cy="227520"/>
          </a:xfrm>
          <a:prstGeom prst="rect">
            <a:avLst/>
          </a:prstGeom>
          <a:noFill/>
          <a:ln w="0">
            <a:noFill/>
          </a:ln>
        </p:spPr>
        <p:style>
          <a:lnRef idx="0">
            <a:schemeClr val="dk1"/>
          </a:lnRef>
          <a:fillRef idx="0">
            <a:srgbClr val="99CCFF"/>
          </a:fillRef>
          <a:effectRef idx="0">
            <a:schemeClr val="accent1"/>
          </a:effectRef>
          <a:fontRef idx="minor">
            <a:schemeClr val="dk1"/>
          </a:fontRef>
        </p:style>
        <p:txBody>
          <a:bodyPr wrap="square" lIns="90000" tIns="45000" rIns="90000" bIns="45000" anchor="ctr" anchorCtr="0">
            <a:spAutoFit/>
          </a:bodyPr>
          <a:lstStyle/>
          <a:p>
            <a:pPr marL="0" indent="0" algn="ctr">
              <a:spcBef>
                <a:spcPts val="0"/>
              </a:spcBef>
              <a:spcAft>
                <a:spcPts val="0"/>
              </a:spcAft>
              <a:buNone/>
              <a:tabLst/>
            </a:pPr>
            <a:r>
              <a:rPr lang="en-US" sz="900" b="0" i="0" kern="1200" smtClean="0">
                <a:solidFill>
                  <a:srgbClr val="000000"/>
                </a:solidFill>
                <a:latin typeface="Tahoma" charset="0"/>
              </a:rPr>
              <a:t>Projekt współfinansowany ze środków Unii Europejskiej w ramach Europejskiego Funduszu Społecznego.</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p:cNvGraphicFramePr>
            <a:graphicFrameLocks noChangeAspect="1"/>
          </p:cNvGraphicFramePr>
          <p:nvPr/>
        </p:nvGraphicFramePr>
        <p:xfrm>
          <a:off x="239711" y="808038"/>
          <a:ext cx="9448801" cy="6873100"/>
        </p:xfrm>
        <a:graphic>
          <a:graphicData uri="http://schemas.openxmlformats.org/drawingml/2006/table">
            <a:tbl>
              <a:tblPr/>
              <a:tblGrid>
                <a:gridCol w="2292424"/>
                <a:gridCol w="1307716"/>
                <a:gridCol w="3053579"/>
                <a:gridCol w="1308613"/>
                <a:gridCol w="1486469"/>
              </a:tblGrid>
              <a:tr h="909292">
                <a:tc>
                  <a:txBody>
                    <a:bodyPr/>
                    <a:lstStyle/>
                    <a:p>
                      <a:pPr marL="0" indent="0" algn="l">
                        <a:lnSpc>
                          <a:spcPct val="115000"/>
                        </a:lnSpc>
                        <a:spcBef>
                          <a:spcPts val="0"/>
                        </a:spcBef>
                        <a:spcAft>
                          <a:spcPts val="1001"/>
                        </a:spcAft>
                        <a:buNone/>
                        <a:tabLst>
                          <a:tab pos="1695600" algn="l"/>
                          <a:tab pos="5181480" algn="l"/>
                        </a:tabLst>
                      </a:pPr>
                      <a:r>
                        <a:rPr lang="en-US" sz="1100" b="0" i="1" dirty="0" err="1" smtClean="0">
                          <a:solidFill>
                            <a:srgbClr val="FFFFFF"/>
                          </a:solidFill>
                          <a:latin typeface="Calibri" charset="0"/>
                        </a:rPr>
                        <a:t>Cele</a:t>
                      </a:r>
                      <a:r>
                        <a:rPr lang="en-US" sz="1100" b="0" i="1" dirty="0" smtClean="0">
                          <a:solidFill>
                            <a:srgbClr val="FFFFFF"/>
                          </a:solidFill>
                          <a:latin typeface="Calibri" charset="0"/>
                        </a:rPr>
                        <a:t>, </a:t>
                      </a:r>
                      <a:r>
                        <a:rPr lang="en-US" sz="1100" b="0" i="1" dirty="0" err="1" smtClean="0">
                          <a:solidFill>
                            <a:srgbClr val="FFFFFF"/>
                          </a:solidFill>
                          <a:latin typeface="Calibri" charset="0"/>
                        </a:rPr>
                        <a:t>które</a:t>
                      </a:r>
                      <a:r>
                        <a:rPr lang="en-US" sz="1100" b="0" i="1" dirty="0" smtClean="0">
                          <a:solidFill>
                            <a:srgbClr val="FFFFFF"/>
                          </a:solidFill>
                          <a:latin typeface="Calibri" charset="0"/>
                        </a:rPr>
                        <a:t> </a:t>
                      </a:r>
                      <a:r>
                        <a:rPr lang="en-US" sz="1100" b="0" i="1" dirty="0" err="1" smtClean="0">
                          <a:solidFill>
                            <a:srgbClr val="FFFFFF"/>
                          </a:solidFill>
                          <a:latin typeface="Calibri" charset="0"/>
                        </a:rPr>
                        <a:t>mają</a:t>
                      </a:r>
                      <a:r>
                        <a:rPr lang="en-US" sz="1100" b="0" i="1" dirty="0" smtClean="0">
                          <a:solidFill>
                            <a:srgbClr val="FFFFFF"/>
                          </a:solidFill>
                          <a:latin typeface="Calibri" charset="0"/>
                        </a:rPr>
                        <a:t> </a:t>
                      </a:r>
                      <a:r>
                        <a:rPr lang="en-US" sz="1100" b="0" i="1" dirty="0" err="1" smtClean="0">
                          <a:solidFill>
                            <a:srgbClr val="FFFFFF"/>
                          </a:solidFill>
                          <a:latin typeface="Calibri" charset="0"/>
                        </a:rPr>
                        <a:t>zostać</a:t>
                      </a:r>
                      <a:r>
                        <a:rPr lang="en-US" sz="1100" b="0" i="1" dirty="0" smtClean="0">
                          <a:solidFill>
                            <a:srgbClr val="FFFFFF"/>
                          </a:solidFill>
                          <a:latin typeface="Calibri" charset="0"/>
                        </a:rPr>
                        <a:t> </a:t>
                      </a:r>
                      <a:r>
                        <a:rPr lang="en-US" sz="1100" b="0" i="1" dirty="0" err="1" smtClean="0">
                          <a:solidFill>
                            <a:srgbClr val="FFFFFF"/>
                          </a:solidFill>
                          <a:latin typeface="Calibri" charset="0"/>
                        </a:rPr>
                        <a:t>osiągnięte</a:t>
                      </a:r>
                      <a:r>
                        <a:rPr lang="en-US" sz="1100" b="0" i="1" dirty="0" smtClean="0">
                          <a:solidFill>
                            <a:srgbClr val="FFFFFF"/>
                          </a:solidFill>
                          <a:latin typeface="Calibri" charset="0"/>
                        </a:rPr>
                        <a:t> </a:t>
                      </a:r>
                      <a:r>
                        <a:rPr lang="en-US" sz="1100" b="0" i="1" dirty="0" err="1" smtClean="0">
                          <a:solidFill>
                            <a:srgbClr val="FFFFFF"/>
                          </a:solidFill>
                          <a:latin typeface="Calibri" charset="0"/>
                        </a:rPr>
                        <a:t>muszą</a:t>
                      </a:r>
                      <a:r>
                        <a:rPr lang="en-US" sz="1100" b="0" i="1" dirty="0" smtClean="0">
                          <a:solidFill>
                            <a:srgbClr val="FFFFFF"/>
                          </a:solidFill>
                          <a:latin typeface="Calibri" charset="0"/>
                        </a:rPr>
                        <a:t> </a:t>
                      </a:r>
                      <a:r>
                        <a:rPr lang="en-US" sz="1100" b="0" i="1" dirty="0" err="1" smtClean="0">
                          <a:solidFill>
                            <a:srgbClr val="FFFFFF"/>
                          </a:solidFill>
                          <a:latin typeface="Calibri" charset="0"/>
                        </a:rPr>
                        <a:t>być</a:t>
                      </a:r>
                      <a:r>
                        <a:rPr lang="en-US" sz="1100" b="0" i="1" dirty="0" smtClean="0">
                          <a:solidFill>
                            <a:srgbClr val="FFFFFF"/>
                          </a:solidFill>
                          <a:latin typeface="Calibri" charset="0"/>
                        </a:rPr>
                        <a:t> </a:t>
                      </a:r>
                      <a:r>
                        <a:rPr lang="en-US" sz="1100" b="0" i="1" dirty="0" err="1" smtClean="0">
                          <a:solidFill>
                            <a:srgbClr val="FFFFFF"/>
                          </a:solidFill>
                          <a:latin typeface="Calibri" charset="0"/>
                        </a:rPr>
                        <a:t>uzgodnione</a:t>
                      </a:r>
                      <a:r>
                        <a:rPr lang="en-US" sz="1100" b="0" i="1" dirty="0" smtClean="0">
                          <a:solidFill>
                            <a:srgbClr val="FFFFFF"/>
                          </a:solidFill>
                          <a:latin typeface="Calibri" charset="0"/>
                        </a:rPr>
                        <a:t> w co </a:t>
                      </a:r>
                      <a:r>
                        <a:rPr lang="en-US" sz="1100" b="0" i="1" dirty="0" err="1" smtClean="0">
                          <a:solidFill>
                            <a:srgbClr val="FFFFFF"/>
                          </a:solidFill>
                          <a:latin typeface="Calibri" charset="0"/>
                        </a:rPr>
                        <a:t>najmniej</a:t>
                      </a:r>
                      <a:r>
                        <a:rPr lang="en-US" sz="1100" b="0" i="1" dirty="0" smtClean="0">
                          <a:solidFill>
                            <a:srgbClr val="FFFFFF"/>
                          </a:solidFill>
                          <a:latin typeface="Calibri" charset="0"/>
                        </a:rPr>
                        <a:t> </a:t>
                      </a:r>
                      <a:r>
                        <a:rPr lang="en-US" sz="1100" b="0" i="1" dirty="0" err="1" smtClean="0">
                          <a:solidFill>
                            <a:srgbClr val="FFFFFF"/>
                          </a:solidFill>
                          <a:latin typeface="Calibri" charset="0"/>
                        </a:rPr>
                        <a:t>jednym</a:t>
                      </a:r>
                      <a:r>
                        <a:rPr lang="en-US" sz="1100" b="0" i="1" dirty="0" smtClean="0">
                          <a:solidFill>
                            <a:srgbClr val="FFFFFF"/>
                          </a:solidFill>
                          <a:latin typeface="Calibri" charset="0"/>
                        </a:rPr>
                        <a:t> z </a:t>
                      </a:r>
                      <a:r>
                        <a:rPr lang="en-US" sz="1100" b="0" i="1" dirty="0" err="1" smtClean="0">
                          <a:solidFill>
                            <a:srgbClr val="FFFFFF"/>
                          </a:solidFill>
                          <a:latin typeface="Calibri" charset="0"/>
                        </a:rPr>
                        <a:t>następujących</a:t>
                      </a:r>
                      <a:r>
                        <a:rPr lang="en-US" sz="1100" b="0" i="1" dirty="0" smtClean="0">
                          <a:solidFill>
                            <a:srgbClr val="FFFFFF"/>
                          </a:solidFill>
                          <a:latin typeface="Calibri" charset="0"/>
                        </a:rPr>
                        <a:t> </a:t>
                      </a:r>
                      <a:r>
                        <a:rPr lang="en-US" sz="1100" b="0" i="1" dirty="0" err="1" smtClean="0">
                          <a:solidFill>
                            <a:srgbClr val="FFFFFF"/>
                          </a:solidFill>
                          <a:latin typeface="Calibri" charset="0"/>
                        </a:rPr>
                        <a:t>zakresów</a:t>
                      </a:r>
                      <a:endParaRPr lang="en-US" sz="1100" b="0" i="1" dirty="0" smtClean="0">
                        <a:solidFill>
                          <a:srgbClr val="FFFFFF"/>
                        </a:solidFill>
                        <a:latin typeface="Calibri" charset="0"/>
                      </a:endParaRP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4F81BD"/>
                    </a:solidFill>
                  </a:tcPr>
                </a:tc>
                <a:tc>
                  <a:txBody>
                    <a:bodyPr/>
                    <a:lstStyle/>
                    <a:p>
                      <a:pPr marL="0" indent="0" algn="l">
                        <a:lnSpc>
                          <a:spcPct val="115000"/>
                        </a:lnSpc>
                        <a:spcBef>
                          <a:spcPts val="0"/>
                        </a:spcBef>
                        <a:spcAft>
                          <a:spcPts val="1001"/>
                        </a:spcAft>
                        <a:buNone/>
                        <a:tabLst>
                          <a:tab pos="1695600" algn="l"/>
                          <a:tab pos="5181480" algn="l"/>
                        </a:tabLst>
                      </a:pPr>
                      <a:r>
                        <a:rPr lang="en-US" sz="1100" b="1" i="1" smtClean="0">
                          <a:solidFill>
                            <a:srgbClr val="FFFFFF"/>
                          </a:solidFill>
                          <a:latin typeface="Calibri" charset="0"/>
                        </a:rPr>
                        <a:t>Cel, który ma zostać osiągnięty</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4F81BD"/>
                    </a:solidFill>
                  </a:tcPr>
                </a:tc>
                <a:tc>
                  <a:txBody>
                    <a:bodyPr/>
                    <a:lstStyle/>
                    <a:p>
                      <a:pPr marL="0" indent="0" algn="l">
                        <a:lnSpc>
                          <a:spcPct val="115000"/>
                        </a:lnSpc>
                        <a:spcBef>
                          <a:spcPts val="0"/>
                        </a:spcBef>
                        <a:spcAft>
                          <a:spcPts val="1001"/>
                        </a:spcAft>
                        <a:buNone/>
                        <a:tabLst>
                          <a:tab pos="1695600" algn="l"/>
                          <a:tab pos="5181480" algn="l"/>
                        </a:tabLst>
                      </a:pPr>
                      <a:r>
                        <a:rPr lang="en-US" sz="1100" b="1" i="1" smtClean="0">
                          <a:solidFill>
                            <a:srgbClr val="FFFFFF"/>
                          </a:solidFill>
                          <a:latin typeface="Calibri" charset="0"/>
                        </a:rPr>
                        <a:t>Jakie świadczenia muszą zostać zapew nione lub działania podjęte?</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4F81BD"/>
                    </a:solidFill>
                  </a:tcPr>
                </a:tc>
                <a:tc>
                  <a:txBody>
                    <a:bodyPr/>
                    <a:lstStyle/>
                    <a:p>
                      <a:pPr marL="0" indent="0" algn="l">
                        <a:lnSpc>
                          <a:spcPct val="115000"/>
                        </a:lnSpc>
                        <a:spcBef>
                          <a:spcPts val="0"/>
                        </a:spcBef>
                        <a:spcAft>
                          <a:spcPts val="1001"/>
                        </a:spcAft>
                        <a:buNone/>
                        <a:tabLst>
                          <a:tab pos="1695600" algn="l"/>
                          <a:tab pos="5181480" algn="l"/>
                        </a:tabLst>
                      </a:pPr>
                      <a:r>
                        <a:rPr lang="en-US" sz="1100" b="1" i="1" smtClean="0">
                          <a:solidFill>
                            <a:srgbClr val="FFFFFF"/>
                          </a:solidFill>
                          <a:latin typeface="Calibri" charset="0"/>
                        </a:rPr>
                        <a:t>Kiedy?</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4F81BD"/>
                    </a:solidFill>
                  </a:tcPr>
                </a:tc>
                <a:tc>
                  <a:txBody>
                    <a:bodyPr/>
                    <a:lstStyle/>
                    <a:p>
                      <a:pPr marL="0" indent="0" algn="l">
                        <a:lnSpc>
                          <a:spcPct val="115000"/>
                        </a:lnSpc>
                        <a:spcBef>
                          <a:spcPts val="0"/>
                        </a:spcBef>
                        <a:spcAft>
                          <a:spcPts val="1001"/>
                        </a:spcAft>
                        <a:buNone/>
                        <a:tabLst>
                          <a:tab pos="1695600" algn="l"/>
                          <a:tab pos="5181480" algn="l"/>
                        </a:tabLst>
                      </a:pPr>
                      <a:r>
                        <a:rPr lang="en-US" sz="1100" b="1" i="1" smtClean="0">
                          <a:solidFill>
                            <a:srgbClr val="FFFFFF"/>
                          </a:solidFill>
                          <a:latin typeface="Calibri" charset="0"/>
                        </a:rPr>
                        <a:t>Przez kogo?</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4F81BD"/>
                    </a:solidFill>
                  </a:tcPr>
                </a:tc>
              </a:tr>
              <a:tr h="508658">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FFFFFF"/>
                          </a:solidFill>
                          <a:latin typeface="Calibri" charset="0"/>
                        </a:rPr>
                        <a:t> </a:t>
                      </a:r>
                    </a:p>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1</a:t>
                      </a:r>
                      <a:r>
                        <a:rPr lang="en-US" sz="1100" b="0" i="1" smtClean="0">
                          <a:solidFill>
                            <a:srgbClr val="000000"/>
                          </a:solidFill>
                          <a:latin typeface="Calibri" charset="0"/>
                        </a:rPr>
                        <a:t>.miejsce zamieszkania</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D0D8E7"/>
                    </a:solidFill>
                  </a:tcPr>
                </a:tc>
              </a:tr>
              <a:tr h="508658">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FFFFFF"/>
                          </a:solidFill>
                          <a:latin typeface="Calibri" charset="0"/>
                        </a:rPr>
                        <a:t> </a:t>
                      </a:r>
                    </a:p>
                    <a:p>
                      <a:pPr marL="0" indent="0" algn="l">
                        <a:lnSpc>
                          <a:spcPct val="115000"/>
                        </a:lnSpc>
                        <a:spcBef>
                          <a:spcPts val="0"/>
                        </a:spcBef>
                        <a:spcAft>
                          <a:spcPts val="1001"/>
                        </a:spcAft>
                        <a:buNone/>
                        <a:tabLst>
                          <a:tab pos="1695600" algn="l"/>
                          <a:tab pos="5181480" algn="l"/>
                        </a:tabLst>
                      </a:pPr>
                      <a:r>
                        <a:rPr lang="en-US" sz="700" b="0" i="1" smtClean="0">
                          <a:solidFill>
                            <a:srgbClr val="FFFFFF"/>
                          </a:solidFill>
                          <a:latin typeface="Calibri" charset="0"/>
                        </a:rPr>
                        <a:t>2.</a:t>
                      </a:r>
                      <a:r>
                        <a:rPr lang="en-US" sz="1100" b="0" i="1" smtClean="0">
                          <a:solidFill>
                            <a:srgbClr val="000000"/>
                          </a:solidFill>
                          <a:latin typeface="Calibri" charset="0"/>
                        </a:rPr>
                        <a:t>edukacja i kształcenie</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4F81BD"/>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E9ECF3"/>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E9ECF3"/>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E9ECF3"/>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E9ECF3"/>
                    </a:solidFill>
                  </a:tcPr>
                </a:tc>
              </a:tr>
              <a:tr h="508658">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FFFFFF"/>
                          </a:solidFill>
                          <a:latin typeface="Calibri" charset="0"/>
                        </a:rPr>
                        <a:t> </a:t>
                      </a:r>
                    </a:p>
                    <a:p>
                      <a:pPr marL="0" indent="0" algn="l">
                        <a:lnSpc>
                          <a:spcPct val="115000"/>
                        </a:lnSpc>
                        <a:spcBef>
                          <a:spcPts val="0"/>
                        </a:spcBef>
                        <a:spcAft>
                          <a:spcPts val="1001"/>
                        </a:spcAft>
                        <a:buNone/>
                        <a:tabLst>
                          <a:tab pos="1695600" algn="l"/>
                          <a:tab pos="5181480" algn="l"/>
                        </a:tabLst>
                      </a:pPr>
                      <a:r>
                        <a:rPr lang="en-US" sz="700" b="0" i="1" smtClean="0">
                          <a:solidFill>
                            <a:srgbClr val="FFFFFF"/>
                          </a:solidFill>
                          <a:latin typeface="Calibri" charset="0"/>
                        </a:rPr>
                        <a:t>3</a:t>
                      </a:r>
                      <a:r>
                        <a:rPr lang="en-US" sz="1100" b="0" i="1" smtClean="0">
                          <a:solidFill>
                            <a:srgbClr val="000000"/>
                          </a:solidFill>
                          <a:latin typeface="Calibri" charset="0"/>
                        </a:rPr>
                        <a:t>.finanse i pieniądze</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D0D8E7"/>
                    </a:solidFill>
                  </a:tcPr>
                </a:tc>
              </a:tr>
              <a:tr h="786271">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FFFFFF"/>
                          </a:solidFill>
                          <a:latin typeface="Calibri" charset="0"/>
                        </a:rPr>
                        <a:t> </a:t>
                      </a:r>
                    </a:p>
                    <a:p>
                      <a:pPr marL="0" indent="0" algn="l">
                        <a:lnSpc>
                          <a:spcPct val="115000"/>
                        </a:lnSpc>
                        <a:spcBef>
                          <a:spcPts val="0"/>
                        </a:spcBef>
                        <a:spcAft>
                          <a:spcPts val="1001"/>
                        </a:spcAft>
                        <a:buNone/>
                        <a:tabLst>
                          <a:tab pos="1695600" algn="l"/>
                          <a:tab pos="5181480" algn="l"/>
                        </a:tabLst>
                      </a:pPr>
                      <a:r>
                        <a:rPr lang="en-US" sz="700" b="0" i="1" smtClean="0">
                          <a:solidFill>
                            <a:srgbClr val="FFFFFF"/>
                          </a:solidFill>
                          <a:latin typeface="Calibri" charset="0"/>
                        </a:rPr>
                        <a:t>4</a:t>
                      </a:r>
                      <a:r>
                        <a:rPr lang="en-US" sz="700" b="0" i="1" smtClean="0">
                          <a:solidFill>
                            <a:srgbClr val="000000"/>
                          </a:solidFill>
                          <a:latin typeface="Calibri" charset="0"/>
                        </a:rPr>
                        <a:t>.</a:t>
                      </a:r>
                      <a:r>
                        <a:rPr lang="en-US" sz="1100" b="0" i="1" smtClean="0">
                          <a:solidFill>
                            <a:srgbClr val="000000"/>
                          </a:solidFill>
                          <a:latin typeface="Calibri" charset="0"/>
                        </a:rPr>
                        <a:t>medyczne i inne formy terapii z uwzględnieniem psychoterapii</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4F81BD"/>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E9ECF3"/>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E9ECF3"/>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E9ECF3"/>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E9ECF3"/>
                    </a:solidFill>
                  </a:tcPr>
                </a:tc>
              </a:tr>
              <a:tr h="626110">
                <a:tc>
                  <a:txBody>
                    <a:bodyPr/>
                    <a:lstStyle/>
                    <a:p>
                      <a:pPr marL="0" indent="0" algn="l">
                        <a:lnSpc>
                          <a:spcPct val="115000"/>
                        </a:lnSpc>
                        <a:spcBef>
                          <a:spcPts val="0"/>
                        </a:spcBef>
                        <a:spcAft>
                          <a:spcPts val="1001"/>
                        </a:spcAft>
                        <a:buNone/>
                        <a:tabLst>
                          <a:tab pos="1695600" algn="l"/>
                          <a:tab pos="5181480" algn="l"/>
                        </a:tabLst>
                      </a:pPr>
                      <a:r>
                        <a:rPr lang="en-US" sz="700" b="0" i="1" dirty="0" smtClean="0">
                          <a:solidFill>
                            <a:srgbClr val="FFFFFF"/>
                          </a:solidFill>
                          <a:latin typeface="Calibri" charset="0"/>
                        </a:rPr>
                        <a:t> </a:t>
                      </a:r>
                    </a:p>
                    <a:p>
                      <a:pPr marL="0" indent="0" algn="l">
                        <a:lnSpc>
                          <a:spcPct val="115000"/>
                        </a:lnSpc>
                        <a:spcBef>
                          <a:spcPts val="0"/>
                        </a:spcBef>
                        <a:spcAft>
                          <a:spcPts val="1001"/>
                        </a:spcAft>
                        <a:buNone/>
                        <a:tabLst>
                          <a:tab pos="1695600" algn="l"/>
                          <a:tab pos="5181480" algn="l"/>
                        </a:tabLst>
                      </a:pPr>
                      <a:r>
                        <a:rPr lang="en-US" sz="700" b="0" i="1" dirty="0" smtClean="0">
                          <a:solidFill>
                            <a:srgbClr val="FFFFFF"/>
                          </a:solidFill>
                          <a:latin typeface="Calibri" charset="0"/>
                        </a:rPr>
                        <a:t>5</a:t>
                      </a:r>
                      <a:r>
                        <a:rPr lang="en-US" sz="1100" b="0" i="1" dirty="0" smtClean="0">
                          <a:solidFill>
                            <a:srgbClr val="FFFFFF"/>
                          </a:solidFill>
                          <a:latin typeface="Calibri" charset="0"/>
                        </a:rPr>
                        <a:t>.</a:t>
                      </a:r>
                      <a:r>
                        <a:rPr lang="en-US" sz="1100" b="0" i="1" dirty="0" smtClean="0">
                          <a:solidFill>
                            <a:srgbClr val="000000"/>
                          </a:solidFill>
                          <a:latin typeface="Calibri" charset="0"/>
                        </a:rPr>
                        <a:t>obowiązki </a:t>
                      </a:r>
                      <a:r>
                        <a:rPr lang="en-US" sz="1100" b="0" i="1" dirty="0" err="1" smtClean="0">
                          <a:solidFill>
                            <a:srgbClr val="000000"/>
                          </a:solidFill>
                          <a:latin typeface="Calibri" charset="0"/>
                        </a:rPr>
                        <a:t>rodzicielskie</a:t>
                      </a:r>
                      <a:r>
                        <a:rPr lang="en-US" sz="1100" b="0" i="1" dirty="0" smtClean="0">
                          <a:solidFill>
                            <a:srgbClr val="000000"/>
                          </a:solidFill>
                          <a:latin typeface="Calibri" charset="0"/>
                        </a:rPr>
                        <a:t> </a:t>
                      </a:r>
                      <a:r>
                        <a:rPr lang="en-US" sz="1100" b="0" i="1" dirty="0" err="1" smtClean="0">
                          <a:solidFill>
                            <a:srgbClr val="000000"/>
                          </a:solidFill>
                          <a:latin typeface="Calibri" charset="0"/>
                        </a:rPr>
                        <a:t>i</a:t>
                      </a:r>
                      <a:r>
                        <a:rPr lang="en-US" sz="1100" b="0" i="1" dirty="0" smtClean="0">
                          <a:solidFill>
                            <a:srgbClr val="000000"/>
                          </a:solidFill>
                          <a:latin typeface="Calibri" charset="0"/>
                        </a:rPr>
                        <a:t> </a:t>
                      </a:r>
                      <a:r>
                        <a:rPr lang="en-US" sz="1100" b="0" i="1" dirty="0" err="1" smtClean="0">
                          <a:solidFill>
                            <a:srgbClr val="000000"/>
                          </a:solidFill>
                          <a:latin typeface="Calibri" charset="0"/>
                        </a:rPr>
                        <a:t>opiekuńcze</a:t>
                      </a:r>
                      <a:endParaRPr lang="en-US" sz="1100" b="0" i="1" dirty="0" smtClean="0">
                        <a:solidFill>
                          <a:srgbClr val="000000"/>
                        </a:solidFill>
                        <a:latin typeface="Calibri" charset="0"/>
                      </a:endParaRP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D0D8E7"/>
                    </a:solidFill>
                  </a:tcPr>
                </a:tc>
              </a:tr>
              <a:tr h="696300">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FFFFFF"/>
                          </a:solidFill>
                          <a:latin typeface="Calibri" charset="0"/>
                        </a:rPr>
                        <a:t> </a:t>
                      </a:r>
                    </a:p>
                    <a:p>
                      <a:pPr marL="0" indent="0" algn="l">
                        <a:lnSpc>
                          <a:spcPct val="115000"/>
                        </a:lnSpc>
                        <a:spcBef>
                          <a:spcPts val="0"/>
                        </a:spcBef>
                        <a:spcAft>
                          <a:spcPts val="1001"/>
                        </a:spcAft>
                        <a:buNone/>
                        <a:tabLst>
                          <a:tab pos="1695600" algn="l"/>
                          <a:tab pos="5181480" algn="l"/>
                        </a:tabLst>
                      </a:pPr>
                      <a:r>
                        <a:rPr lang="en-US" sz="1100" b="0" i="1" smtClean="0">
                          <a:solidFill>
                            <a:srgbClr val="FFFFFF"/>
                          </a:solidFill>
                          <a:latin typeface="Calibri" charset="0"/>
                        </a:rPr>
                        <a:t>6</a:t>
                      </a:r>
                      <a:r>
                        <a:rPr lang="en-US" sz="1100" b="0" i="1" smtClean="0">
                          <a:solidFill>
                            <a:srgbClr val="000000"/>
                          </a:solidFill>
                          <a:latin typeface="Calibri" charset="0"/>
                        </a:rPr>
                        <a:t>.dbanie o siebie i o swoje fizyczne dobre samopoczucie</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4F81BD"/>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E9ECF3"/>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E9ECF3"/>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E9ECF3"/>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E9ECF3"/>
                    </a:solidFill>
                  </a:tcPr>
                </a:tc>
              </a:tr>
              <a:tr h="696300">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FFFFFF"/>
                          </a:solidFill>
                          <a:latin typeface="Calibri" charset="0"/>
                        </a:rPr>
                        <a:t> </a:t>
                      </a:r>
                    </a:p>
                    <a:p>
                      <a:pPr marL="0" indent="0" algn="l">
                        <a:lnSpc>
                          <a:spcPct val="115000"/>
                        </a:lnSpc>
                        <a:spcBef>
                          <a:spcPts val="0"/>
                        </a:spcBef>
                        <a:spcAft>
                          <a:spcPts val="1001"/>
                        </a:spcAft>
                        <a:buNone/>
                        <a:tabLst>
                          <a:tab pos="1695600" algn="l"/>
                          <a:tab pos="5181480" algn="l"/>
                        </a:tabLst>
                      </a:pPr>
                      <a:r>
                        <a:rPr lang="en-US" sz="700" b="0" i="1" smtClean="0">
                          <a:solidFill>
                            <a:srgbClr val="FFFFFF"/>
                          </a:solidFill>
                          <a:latin typeface="Calibri" charset="0"/>
                        </a:rPr>
                        <a:t>7</a:t>
                      </a:r>
                      <a:r>
                        <a:rPr lang="en-US" sz="1100" b="0" i="1" smtClean="0">
                          <a:solidFill>
                            <a:srgbClr val="FFFFFF"/>
                          </a:solidFill>
                          <a:latin typeface="Calibri" charset="0"/>
                        </a:rPr>
                        <a:t>.</a:t>
                      </a:r>
                      <a:r>
                        <a:rPr lang="en-US" sz="1100" b="0" i="1" smtClean="0">
                          <a:solidFill>
                            <a:srgbClr val="000000"/>
                          </a:solidFill>
                          <a:latin typeface="Calibri" charset="0"/>
                        </a:rPr>
                        <a:t>rozwój społeczny, kulturalny i duchowy</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D0D8E7"/>
                    </a:solidFill>
                  </a:tcPr>
                </a:tc>
              </a:tr>
              <a:tr h="755695">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FFFFFF"/>
                          </a:solidFill>
                          <a:latin typeface="Calibri" charset="0"/>
                        </a:rPr>
                        <a:t> </a:t>
                      </a:r>
                    </a:p>
                    <a:p>
                      <a:pPr marL="0" indent="0" algn="l">
                        <a:lnSpc>
                          <a:spcPct val="115000"/>
                        </a:lnSpc>
                        <a:spcBef>
                          <a:spcPts val="0"/>
                        </a:spcBef>
                        <a:spcAft>
                          <a:spcPts val="1001"/>
                        </a:spcAft>
                        <a:buNone/>
                        <a:tabLst>
                          <a:tab pos="1695600" algn="l"/>
                          <a:tab pos="5181480" algn="l"/>
                        </a:tabLst>
                      </a:pPr>
                      <a:r>
                        <a:rPr lang="en-US" sz="700" b="0" i="1" smtClean="0">
                          <a:solidFill>
                            <a:srgbClr val="FFFFFF"/>
                          </a:solidFill>
                          <a:latin typeface="Calibri" charset="0"/>
                        </a:rPr>
                        <a:t>8</a:t>
                      </a:r>
                      <a:r>
                        <a:rPr lang="en-US" sz="1100" b="0" i="1" smtClean="0">
                          <a:solidFill>
                            <a:srgbClr val="FFFFFF"/>
                          </a:solidFill>
                          <a:latin typeface="Calibri" charset="0"/>
                        </a:rPr>
                        <a:t>.</a:t>
                      </a:r>
                      <a:r>
                        <a:rPr lang="en-US" sz="1100" b="0" i="1" smtClean="0">
                          <a:solidFill>
                            <a:srgbClr val="000000"/>
                          </a:solidFill>
                          <a:latin typeface="Calibri" charset="0"/>
                        </a:rPr>
                        <a:t>praca i zajęcie</a:t>
                      </a:r>
                    </a:p>
                    <a:p>
                      <a:pPr marL="0" indent="0" algn="l">
                        <a:lnSpc>
                          <a:spcPct val="115000"/>
                        </a:lnSpc>
                        <a:spcBef>
                          <a:spcPts val="0"/>
                        </a:spcBef>
                        <a:spcAft>
                          <a:spcPts val="1001"/>
                        </a:spcAft>
                        <a:buNone/>
                        <a:tabLst>
                          <a:tab pos="1695600" algn="l"/>
                          <a:tab pos="5181480" algn="l"/>
                        </a:tabLst>
                      </a:pPr>
                      <a:r>
                        <a:rPr lang="en-US" sz="700" b="0" i="1" smtClean="0">
                          <a:solidFill>
                            <a:srgbClr val="FFFFFF"/>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4F81BD"/>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E9ECF3"/>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E9ECF3"/>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E9ECF3"/>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E9ECF3"/>
                    </a:solidFill>
                  </a:tcPr>
                </a:tc>
              </a:tr>
              <a:tr h="755695">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FFFFFF"/>
                          </a:solidFill>
                          <a:latin typeface="Calibri" charset="0"/>
                        </a:rPr>
                        <a:t> </a:t>
                      </a:r>
                    </a:p>
                    <a:p>
                      <a:pPr marL="0" indent="0" algn="l">
                        <a:lnSpc>
                          <a:spcPct val="115000"/>
                        </a:lnSpc>
                        <a:spcBef>
                          <a:spcPts val="0"/>
                        </a:spcBef>
                        <a:spcAft>
                          <a:spcPts val="1001"/>
                        </a:spcAft>
                        <a:buNone/>
                        <a:tabLst>
                          <a:tab pos="1695600" algn="l"/>
                          <a:tab pos="5181480" algn="l"/>
                        </a:tabLst>
                      </a:pPr>
                      <a:r>
                        <a:rPr lang="en-US" sz="700" b="0" i="1" smtClean="0">
                          <a:solidFill>
                            <a:srgbClr val="FFFFFF"/>
                          </a:solidFill>
                          <a:latin typeface="Calibri" charset="0"/>
                        </a:rPr>
                        <a:t>9</a:t>
                      </a:r>
                      <a:r>
                        <a:rPr lang="en-US" sz="1100" b="0" i="1" smtClean="0">
                          <a:solidFill>
                            <a:srgbClr val="FFFFFF"/>
                          </a:solidFill>
                          <a:latin typeface="Calibri" charset="0"/>
                        </a:rPr>
                        <a:t>. i</a:t>
                      </a:r>
                      <a:r>
                        <a:rPr lang="en-US" sz="1100" b="0" i="1" smtClean="0">
                          <a:solidFill>
                            <a:srgbClr val="000000"/>
                          </a:solidFill>
                          <a:latin typeface="Calibri" charset="0"/>
                        </a:rPr>
                        <a:t>nne zakresy</a:t>
                      </a:r>
                    </a:p>
                    <a:p>
                      <a:pPr marL="0" indent="0" algn="l">
                        <a:lnSpc>
                          <a:spcPct val="115000"/>
                        </a:lnSpc>
                        <a:spcBef>
                          <a:spcPts val="0"/>
                        </a:spcBef>
                        <a:spcAft>
                          <a:spcPts val="1001"/>
                        </a:spcAft>
                        <a:buNone/>
                        <a:tabLst>
                          <a:tab pos="1695600" algn="l"/>
                          <a:tab pos="5181480" algn="l"/>
                        </a:tabLst>
                      </a:pPr>
                      <a:r>
                        <a:rPr lang="en-US" sz="700" b="0" i="1" smtClean="0">
                          <a:solidFill>
                            <a:srgbClr val="FFFFFF"/>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1001"/>
                        </a:spcAft>
                        <a:buNone/>
                        <a:tabLst>
                          <a:tab pos="1695600" algn="l"/>
                          <a:tab pos="5181480" algn="l"/>
                        </a:tabLst>
                      </a:pPr>
                      <a:r>
                        <a:rPr lang="en-US" sz="700" b="0" i="1"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1001"/>
                        </a:spcAft>
                        <a:buNone/>
                        <a:tabLst>
                          <a:tab pos="1695600" algn="l"/>
                          <a:tab pos="5181480" algn="l"/>
                        </a:tabLst>
                      </a:pPr>
                      <a:r>
                        <a:rPr lang="en-US" sz="700" b="0" i="1" dirty="0" smtClean="0">
                          <a:solidFill>
                            <a:srgbClr val="000000"/>
                          </a:solidFill>
                          <a:latin typeface="Calibri" charset="0"/>
                        </a:rPr>
                        <a:t> </a:t>
                      </a:r>
                    </a:p>
                  </a:txBody>
                  <a:tcPr>
                    <a:lnL w="2880">
                      <a:solidFill>
                        <a:srgbClr val="000000"/>
                      </a:solidFill>
                      <a:prstDash val="solid"/>
                      <a:round/>
                      <a:headEnd type="none" w="med" len="med"/>
                      <a:tailEnd type="none" w="med" len="med"/>
                    </a:lnL>
                    <a:lnR w="2880">
                      <a:solidFill>
                        <a:srgbClr val="000000"/>
                      </a:solidFill>
                      <a:prstDash val="solid"/>
                      <a:round/>
                      <a:headEnd type="none" w="med" len="med"/>
                      <a:tailEnd type="none" w="med" len="med"/>
                    </a:lnR>
                    <a:lnT w="2880">
                      <a:solidFill>
                        <a:srgbClr val="000000"/>
                      </a:solidFill>
                      <a:prstDash val="solid"/>
                      <a:round/>
                      <a:headEnd type="none" w="med" len="med"/>
                      <a:tailEnd type="none" w="med" len="med"/>
                    </a:lnT>
                    <a:lnB w="2880">
                      <a:solidFill>
                        <a:srgbClr val="000000"/>
                      </a:solidFill>
                      <a:prstDash val="solid"/>
                      <a:round/>
                      <a:headEnd type="none" w="med" len="med"/>
                      <a:tailEnd type="none" w="med" len="med"/>
                    </a:lnB>
                    <a:lnTlToBr>
                      <a:noFill/>
                    </a:lnTlToBr>
                    <a:lnBlToTr>
                      <a:noFill/>
                    </a:lnBlToTr>
                    <a:solidFill>
                      <a:srgbClr val="D0D8E7"/>
                    </a:solidFill>
                  </a:tcPr>
                </a:tc>
              </a:tr>
            </a:tbl>
          </a:graphicData>
        </a:graphic>
      </p:graphicFrame>
      <p:pic>
        <p:nvPicPr>
          <p:cNvPr id="4" name="Placeholder 3" descr="Obraz 1"/>
          <p:cNvPicPr>
            <a:picLocks noGrp="1" noChangeAspect="1"/>
          </p:cNvPicPr>
          <p:nvPr/>
        </p:nvPicPr>
        <p:blipFill>
          <a:blip r:embed="rId3">
            <a:lum/>
          </a:blip>
          <a:stretch>
            <a:fillRect/>
          </a:stretch>
        </p:blipFill>
        <p:spPr>
          <a:xfrm>
            <a:off x="723240" y="89280"/>
            <a:ext cx="8470080" cy="629640"/>
          </a:xfrm>
          <a:prstGeom prst="rect">
            <a:avLst/>
          </a:prstGeom>
          <a:ln w="0">
            <a:noFill/>
          </a:ln>
        </p:spPr>
      </p:pic>
      <p:sp>
        <p:nvSpPr>
          <p:cNvPr id="5" name="Rectangle Custom 4"/>
          <p:cNvSpPr/>
          <p:nvPr/>
        </p:nvSpPr>
        <p:spPr>
          <a:xfrm>
            <a:off x="2290680" y="604440"/>
            <a:ext cx="5435640" cy="227520"/>
          </a:xfrm>
          <a:prstGeom prst="rect">
            <a:avLst/>
          </a:prstGeom>
          <a:noFill/>
          <a:ln w="0">
            <a:noFill/>
          </a:ln>
        </p:spPr>
        <p:style>
          <a:lnRef idx="0">
            <a:schemeClr val="dk1"/>
          </a:lnRef>
          <a:fillRef idx="0">
            <a:srgbClr val="99CCFF"/>
          </a:fillRef>
          <a:effectRef idx="0">
            <a:schemeClr val="accent1"/>
          </a:effectRef>
          <a:fontRef idx="minor">
            <a:schemeClr val="dk1"/>
          </a:fontRef>
        </p:style>
        <p:txBody>
          <a:bodyPr wrap="square" lIns="90000" tIns="45000" rIns="90000" bIns="45000" anchor="ctr" anchorCtr="0">
            <a:spAutoFit/>
          </a:bodyPr>
          <a:lstStyle/>
          <a:p>
            <a:pPr marL="0" indent="0" algn="ctr">
              <a:spcBef>
                <a:spcPts val="0"/>
              </a:spcBef>
              <a:spcAft>
                <a:spcPts val="0"/>
              </a:spcAft>
              <a:buNone/>
              <a:tabLst/>
            </a:pPr>
            <a:r>
              <a:rPr lang="en-US" sz="900" b="0" i="0" kern="1200" smtClean="0">
                <a:solidFill>
                  <a:srgbClr val="000000"/>
                </a:solidFill>
                <a:latin typeface="Tahoma" charset="0"/>
              </a:rPr>
              <a:t>Projekt współfinansowany ze środków Unii Europejskiej w ramach Europejskiego Funduszu Społecznego.</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p:cNvGraphicFramePr>
            <a:graphicFrameLocks noChangeAspect="1"/>
          </p:cNvGraphicFramePr>
          <p:nvPr/>
        </p:nvGraphicFramePr>
        <p:xfrm>
          <a:off x="0" y="0"/>
          <a:ext cx="10080360" cy="7671066"/>
        </p:xfrm>
        <a:graphic>
          <a:graphicData uri="http://schemas.openxmlformats.org/drawingml/2006/table">
            <a:tbl>
              <a:tblPr/>
              <a:tblGrid>
                <a:gridCol w="3741120"/>
                <a:gridCol w="3774600"/>
                <a:gridCol w="1078560"/>
                <a:gridCol w="1486080"/>
              </a:tblGrid>
              <a:tr h="172800">
                <a:tc gridSpan="4">
                  <a:txBody>
                    <a:bodyPr/>
                    <a:lstStyle/>
                    <a:p>
                      <a:pPr marL="0" indent="0" algn="l">
                        <a:lnSpc>
                          <a:spcPct val="115000"/>
                        </a:lnSpc>
                        <a:spcBef>
                          <a:spcPts val="0"/>
                        </a:spcBef>
                        <a:spcAft>
                          <a:spcPts val="0"/>
                        </a:spcAft>
                        <a:buNone/>
                        <a:tabLst/>
                      </a:pPr>
                      <a:r>
                        <a:rPr lang="en-US" sz="1100" b="0" i="0" smtClean="0">
                          <a:solidFill>
                            <a:srgbClr val="FFFFFF"/>
                          </a:solidFill>
                          <a:latin typeface="Calibri" charset="0"/>
                        </a:rPr>
                        <a:t>a. Warunki mieszkaniowe   </a:t>
                      </a:r>
                    </a:p>
                  </a:txBody>
                  <a:tcPr>
                    <a:lnL w="360" cap="flat" cmpd="sng" algn="ctr">
                      <a:solidFill>
                        <a:srgbClr val="FFFFFF"/>
                      </a:solidFill>
                      <a:prstDash val="solid"/>
                      <a:round/>
                      <a:headEnd type="none" w="med" len="med"/>
                      <a:tailEnd type="none" w="med" len="med"/>
                    </a:lnL>
                    <a:lnR w="360" cap="flat" cmpd="sng" algn="ctr">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360" cap="flat" cmpd="sng" algn="ctr">
                      <a:solidFill>
                        <a:srgbClr val="FFFFFF"/>
                      </a:solidFill>
                      <a:prstDash val="solid"/>
                      <a:round/>
                      <a:headEnd type="none" w="med" len="med"/>
                      <a:tailEnd type="none" w="med" len="med"/>
                    </a:lnB>
                    <a:lnTlToBr>
                      <a:noFill/>
                    </a:lnTlToBr>
                    <a:lnBlToTr>
                      <a:noFill/>
                    </a:lnBlToTr>
                    <a:solidFill>
                      <a:srgbClr val="4F81BD"/>
                    </a:solidFill>
                  </a:tcPr>
                </a:tc>
                <a:tc hMerge="1">
                  <a:txBody>
                    <a:bodyPr/>
                    <a:lstStyle/>
                    <a:p>
                      <a:endParaRPr/>
                    </a:p>
                  </a:txBody>
                  <a:tcPr/>
                </a:tc>
                <a:tc hMerge="1">
                  <a:txBody>
                    <a:bodyPr/>
                    <a:lstStyle/>
                    <a:p>
                      <a:endParaRPr/>
                    </a:p>
                  </a:txBody>
                  <a:tcPr/>
                </a:tc>
                <a:tc hMerge="1">
                  <a:txBody>
                    <a:bodyPr/>
                    <a:lstStyle/>
                    <a:p>
                      <a:endParaRPr/>
                    </a:p>
                  </a:txBody>
                  <a:tcPr/>
                </a:tc>
              </a:tr>
              <a:tr h="7386840">
                <a:tc>
                  <a:txBody>
                    <a:bodyPr/>
                    <a:lstStyle/>
                    <a:p>
                      <a:pPr marL="0" indent="0" algn="l">
                        <a:lnSpc>
                          <a:spcPct val="115000"/>
                        </a:lnSpc>
                        <a:spcBef>
                          <a:spcPts val="0"/>
                        </a:spcBef>
                        <a:spcAft>
                          <a:spcPts val="0"/>
                        </a:spcAft>
                        <a:buNone/>
                        <a:tabLst/>
                      </a:pPr>
                      <a:r>
                        <a:rPr lang="en-US" sz="1400" b="0" i="0" smtClean="0">
                          <a:solidFill>
                            <a:srgbClr val="FF3366"/>
                          </a:solidFill>
                          <a:latin typeface="Calibri" charset="0"/>
                        </a:rPr>
                        <a:t>Należy ambitnie i patrząc daleko w przyszłość wytyczać cele dotyczące warunków mieszkaniowych. Dla wielu osób ich głównym długoterminowym celem będzie zamieszkanie w swoim własnym, wybranym mieszkaniu w wybranej społeczności.</a:t>
                      </a:r>
                      <a:r>
                        <a:rPr lang="en-US" sz="1100" b="0" i="0" smtClean="0">
                          <a:solidFill>
                            <a:srgbClr val="660066"/>
                          </a:solidFill>
                          <a:latin typeface="Calibri" charset="0"/>
                        </a:rPr>
                        <a:t> Może to oznaczać również pozostanie w miejscu, w którym Pacjent jest, jeżeli ono Jemu odpowiada, lub znalezienie lepszego miejsca do życia, jeśli Jego miejsce zamieszkania ma negatywny wpływ na Jego zdrowie psychiczne.Istnieje wiele możliwości zakwaterowania.</a:t>
                      </a:r>
                      <a:r>
                        <a:rPr lang="en-US" sz="1400" b="0" i="0" smtClean="0">
                          <a:solidFill>
                            <a:srgbClr val="FF3366"/>
                          </a:solidFill>
                          <a:latin typeface="Calibri" charset="0"/>
                        </a:rPr>
                        <a:t> Pacjent może zadecydować, że sam zajmie się swoim zakwaterowaniem, bez pomocy lub otrzymać pomoc, mieszkając w swoim domu.</a:t>
                      </a:r>
                      <a:r>
                        <a:rPr lang="en-US" sz="1100" b="0" i="0" smtClean="0">
                          <a:solidFill>
                            <a:srgbClr val="4700B8"/>
                          </a:solidFill>
                          <a:latin typeface="Calibri" charset="0"/>
                        </a:rPr>
                        <a:t> Ponadto może  zamieszkać w miejscu objętym opieką (mieszkania chronione i treningowe), współdzielić mieszkanie lub mieszkać z rodziną/przyjaciółmi. Może zdecydować o zakupie mieszkania samemu, bądź z rodziną/przyjaciółmi, wynająć je od prywatnego właściciela, skorzystać z mieszkań komunalnych, socjalnych bądź spółdzielczych (TBS, Spółdzielnie Mieszkaniowe, wspólnoty).</a:t>
                      </a:r>
                    </a:p>
                    <a:p>
                      <a:pPr marL="0" indent="0" algn="l">
                        <a:lnSpc>
                          <a:spcPct val="115000"/>
                        </a:lnSpc>
                        <a:spcBef>
                          <a:spcPts val="0"/>
                        </a:spcBef>
                        <a:spcAft>
                          <a:spcPts val="0"/>
                        </a:spcAft>
                        <a:buNone/>
                        <a:tabLst/>
                      </a:pPr>
                      <a:r>
                        <a:rPr lang="en-US" sz="1100" b="0" i="0" smtClean="0">
                          <a:solidFill>
                            <a:srgbClr val="660066"/>
                          </a:solidFill>
                          <a:latin typeface="Calibri" charset="0"/>
                        </a:rPr>
                        <a:t>Jeżeli Pacjent jest długoterminowo hospitalizowany, wtedy celem może być znalezienie miejsca w</a:t>
                      </a:r>
                      <a:r>
                        <a:rPr lang="en-US" sz="1100" b="0" i="0" smtClean="0">
                          <a:solidFill>
                            <a:srgbClr val="000000"/>
                          </a:solidFill>
                          <a:latin typeface="Calibri" charset="0"/>
                        </a:rPr>
                        <a:t> Domu Opieki Społecznej . Innym celem może być utrzymanie, naprawa, bądź ulepszenie domu, które zapewni, że mieszkanie Pacjenta będzie ciepłe, suche, wyposażone w nowoczesne sprzęty, w dobrym stanie i bezpieczne. Warto zwrócić uwagę, czy Pacjent  mieszka wystarczająco blisko rodziny, przyjaciół, terenów zielonych, ważnych dla Niego instytucji, z których korzysta? Może także potrzebować zapewnienia odpowiednich warunków ze względu na specjalne potrzeby fizyczne (na przykład jeśli ma upośledzony wzrok bądź zdolności poruszania się)</a:t>
                      </a:r>
                      <a:r>
                        <a:rPr lang="en-US" sz="1400" b="0" i="0" smtClean="0">
                          <a:solidFill>
                            <a:srgbClr val="000000"/>
                          </a:solidFill>
                          <a:latin typeface="Calibri" charset="0"/>
                        </a:rPr>
                        <a:t>.</a:t>
                      </a:r>
                      <a:r>
                        <a:rPr lang="en-US" sz="1100" b="0" i="0" smtClean="0">
                          <a:solidFill>
                            <a:srgbClr val="000000"/>
                          </a:solidFill>
                          <a:latin typeface="Calibri" charset="0"/>
                        </a:rPr>
                        <a:t>Ostatecznie celem może być uporanie się pod</a:t>
                      </a:r>
                      <a:r>
                        <a:rPr lang="en-US" sz="1100" b="0" i="0" smtClean="0">
                          <a:solidFill>
                            <a:srgbClr val="660066"/>
                          </a:solidFill>
                          <a:latin typeface="Calibri" charset="0"/>
                        </a:rPr>
                        <a:t> względem finansowym z kwestiami takimi jak kredyt mieszkaniowy lub czynsz.</a:t>
                      </a:r>
                    </a:p>
                  </a:txBody>
                  <a:tcPr>
                    <a:lnL w="2880">
                      <a:solidFill>
                        <a:srgbClr val="FFFFFF"/>
                      </a:solidFill>
                      <a:prstDash val="solid"/>
                      <a:round/>
                      <a:headEnd type="none" w="med" len="med"/>
                      <a:tailEnd type="none" w="med" len="med"/>
                    </a:lnL>
                    <a:lnR w="2880">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2880">
                      <a:solidFill>
                        <a:srgbClr val="FFFFFF"/>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0"/>
                        </a:spcAft>
                        <a:buNone/>
                        <a:tabLst/>
                      </a:pPr>
                      <a:r>
                        <a:rPr lang="en-US" sz="1100" b="0" i="0" smtClean="0">
                          <a:solidFill>
                            <a:srgbClr val="000000"/>
                          </a:solidFill>
                          <a:latin typeface="Calibri" charset="0"/>
                        </a:rPr>
                        <a:t>Instytucje i podmioty mogące udzielić wsparcia:</a:t>
                      </a:r>
                    </a:p>
                    <a:p>
                      <a:pPr marL="0" indent="0" algn="l">
                        <a:lnSpc>
                          <a:spcPct val="115000"/>
                        </a:lnSpc>
                        <a:spcBef>
                          <a:spcPts val="0"/>
                        </a:spcBef>
                        <a:spcAft>
                          <a:spcPts val="0"/>
                        </a:spcAft>
                        <a:buClr>
                          <a:sysClr val="windowText" lastClr="000000"/>
                        </a:buClr>
                        <a:buSzPct val="45000"/>
                        <a:buFont typeface="Symbol"/>
                        <a:buChar char=""/>
                        <a:tabLst/>
                      </a:pPr>
                      <a:r>
                        <a:rPr lang="en-US" sz="1400" b="0" i="0" smtClean="0">
                          <a:solidFill>
                            <a:srgbClr val="FF3366"/>
                          </a:solidFill>
                          <a:latin typeface="Calibri" charset="0"/>
                        </a:rPr>
                        <a:t>System mieszkań treningowych i chronionych (organizacje pożytku publicznego wykonujące zadania zlecone przez samorząd terytorialny np. Towarzystwo im. Św. Brata Alberta, Fundacja Consultingu i Rehabilitacji),Ośrodki Pomocy Społecznej,</a:t>
                      </a:r>
                      <a:r>
                        <a:rPr lang="en-US" sz="1100" b="0" i="0" smtClean="0">
                          <a:solidFill>
                            <a:srgbClr val="000000"/>
                          </a:solidFill>
                          <a:latin typeface="Calibri" charset="0"/>
                        </a:rPr>
                        <a:t>Biura doradztwa kredytowego, banki, SKOKi,Fundusze pożyczkowo – poręczeniowe,Punkty konsultacyjne dla obywateli (Biuro Porad Obywatelskich, dyżury radców prawnych dla obywateli w urzędach gmin),Darmowe dyżury prawników w biurach poselskich, redakcjach i organizacjach pozarządowych.</a:t>
                      </a:r>
                      <a:br>
                        <a:rPr lang="en-US" sz="1100" b="0" i="0" smtClean="0">
                          <a:solidFill>
                            <a:srgbClr val="000000"/>
                          </a:solidFill>
                          <a:latin typeface="Calibri" charset="0"/>
                        </a:rPr>
                      </a:br>
                      <a:endParaRPr sz="1100" dirty="0" smtClean="0">
                        <a:latin typeface="Calibri" charset="0"/>
                      </a:endParaRPr>
                    </a:p>
                    <a:p>
                      <a:pPr marL="0" indent="0" algn="l">
                        <a:lnSpc>
                          <a:spcPct val="115000"/>
                        </a:lnSpc>
                        <a:spcBef>
                          <a:spcPts val="0"/>
                        </a:spcBef>
                        <a:spcAft>
                          <a:spcPts val="0"/>
                        </a:spcAft>
                        <a:buNone/>
                        <a:tabLst/>
                      </a:pPr>
                      <a:r>
                        <a:rPr lang="en-US" sz="1100" b="0" i="0" smtClean="0">
                          <a:solidFill>
                            <a:srgbClr val="000000"/>
                          </a:solidFill>
                          <a:latin typeface="Calibri" charset="0"/>
                        </a:rPr>
                        <a:t>Działania mogą dotyczyć:</a:t>
                      </a:r>
                    </a:p>
                    <a:p>
                      <a:pPr marL="0" indent="0" algn="l">
                        <a:lnSpc>
                          <a:spcPct val="115000"/>
                        </a:lnSpc>
                        <a:spcBef>
                          <a:spcPts val="0"/>
                        </a:spcBef>
                        <a:spcAft>
                          <a:spcPts val="0"/>
                        </a:spcAft>
                        <a:buClr>
                          <a:sysClr val="windowText" lastClr="000000"/>
                        </a:buClr>
                        <a:buSzPct val="45000"/>
                        <a:buFont typeface="Symbol"/>
                        <a:buChar char=""/>
                        <a:tabLst/>
                      </a:pPr>
                      <a:r>
                        <a:rPr lang="en-US" sz="1100" b="0" i="0" smtClean="0">
                          <a:solidFill>
                            <a:srgbClr val="000000"/>
                          </a:solidFill>
                          <a:latin typeface="Calibri" charset="0"/>
                        </a:rPr>
                        <a:t>Zebrania informacji na temat dostępnych możliwości mieszkaniowych,Zarejestrowania się w biurze nieruchomości, w Ośrodku Pomocy Społecznej, Spółdzielni Mieszkaniowej lub Zakładach Gospodarki Komunalnej i Mieszkaniowej, Poszukiwania mieszkania w lokalnych gazetach, agencjach nieruchomości i w Internecie,Zorganizowanie sposobu zapłaty za mieszkanie np. kredyt hipoteczny,Uzyskanie wsparcia w spłacie kredytu hipotecznego /czynszu,Uzyskanie doradztwa w sprawie kredytu w punkcie porad obywatelskich lub biurze doradztwa kredytowego,Zebranie informacji o tym, jakie opcje wspieranego zakwaterowania są dostępne w okolicy Pacjenta, szczególnie jeśli wychodzi ze szpitala (opcje zakwaterowania powinny być rozważane na spotkaniach przed wypisem),</a:t>
                      </a:r>
                      <a:r>
                        <a:rPr lang="en-US" sz="1100" b="0" i="0" smtClean="0">
                          <a:solidFill>
                            <a:srgbClr val="FF3366"/>
                          </a:solidFill>
                          <a:latin typeface="Calibri" charset="0"/>
                        </a:rPr>
                        <a:t>Znalezienie serwisanta do wykonania niezbędnych napraw w domu i opracowania kosztorysu,Ustalenie kto będzie opiekował się domem, kiedy Pacjent jest w szpitalu.</a:t>
                      </a:r>
                      <a:r>
                        <a:rPr lang="en-US" sz="1400" b="0" i="0" smtClean="0">
                          <a:solidFill>
                            <a:srgbClr val="FF3366"/>
                          </a:solidFill>
                          <a:latin typeface="Calibri" charset="0"/>
                        </a:rPr>
                        <a:t/>
                      </a:r>
                      <a:br>
                        <a:rPr lang="en-US" sz="1400" b="0" i="0" smtClean="0">
                          <a:solidFill>
                            <a:srgbClr val="FF3366"/>
                          </a:solidFill>
                          <a:latin typeface="Calibri" charset="0"/>
                        </a:rPr>
                      </a:br>
                      <a:endParaRPr sz="1400" dirty="0" smtClean="0">
                        <a:latin typeface="Calibri" charset="0"/>
                      </a:endParaRPr>
                    </a:p>
                  </a:txBody>
                  <a:tcPr>
                    <a:lnL w="2880">
                      <a:solidFill>
                        <a:srgbClr val="FFFFFF"/>
                      </a:solidFill>
                      <a:prstDash val="solid"/>
                      <a:round/>
                      <a:headEnd type="none" w="med" len="med"/>
                      <a:tailEnd type="none" w="med" len="med"/>
                    </a:lnL>
                    <a:lnR w="2880">
                      <a:solidFill>
                        <a:srgbClr val="FFFFFF"/>
                      </a:solidFill>
                      <a:prstDash val="solid"/>
                      <a:round/>
                      <a:headEnd type="none" w="med" len="med"/>
                      <a:tailEnd type="none" w="med" len="med"/>
                    </a:lnR>
                    <a:lnT w="2880">
                      <a:solidFill>
                        <a:srgbClr val="FFFFFF"/>
                      </a:solidFill>
                      <a:prstDash val="solid"/>
                      <a:round/>
                      <a:headEnd type="none" w="med" len="med"/>
                      <a:tailEnd type="none" w="med" len="med"/>
                    </a:lnT>
                    <a:lnB w="2880">
                      <a:solidFill>
                        <a:srgbClr val="FFFFFF"/>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0"/>
                        </a:spcAft>
                        <a:buNone/>
                        <a:tabLst/>
                      </a:pPr>
                      <a:r>
                        <a:rPr lang="en-US" sz="1400" b="0" i="0" smtClean="0">
                          <a:solidFill>
                            <a:srgbClr val="FF3366"/>
                          </a:solidFill>
                          <a:latin typeface="Calibri" charset="0"/>
                        </a:rPr>
                        <a:t>Należy umieść tutaj konkretne daty. </a:t>
                      </a:r>
                      <a:r>
                        <a:rPr lang="en-US" sz="1200" b="0" i="0" smtClean="0">
                          <a:solidFill>
                            <a:srgbClr val="000000"/>
                          </a:solidFill>
                          <a:latin typeface="Calibri" charset="0"/>
                        </a:rPr>
                        <a:t> Długoterminowy cel (taki jaki "mieszkanie niezależnie w swoim własnym mieszkaniu blisko miasta") może być osiągalny w ciągu dwóch lat;  pośrednie, krótkoterminowe działania (jak na przykład "rejestracja w urzędzie") powinny być osiągnięte w ciągu dwóch miesięcy.</a:t>
                      </a:r>
                    </a:p>
                    <a:p>
                      <a:pPr marL="0" indent="0" algn="l">
                        <a:lnSpc>
                          <a:spcPct val="115000"/>
                        </a:lnSpc>
                        <a:spcBef>
                          <a:spcPts val="0"/>
                        </a:spcBef>
                        <a:spcAft>
                          <a:spcPts val="0"/>
                        </a:spcAft>
                        <a:buNone/>
                        <a:tabLst/>
                      </a:pPr>
                      <a:r>
                        <a:rPr lang="en-US" sz="800" b="0" i="0" smtClean="0">
                          <a:solidFill>
                            <a:srgbClr val="000000"/>
                          </a:solidFill>
                          <a:latin typeface="Calibri" charset="0"/>
                        </a:rPr>
                        <a:t> </a:t>
                      </a:r>
                    </a:p>
                  </a:txBody>
                  <a:tcPr>
                    <a:lnL w="2880">
                      <a:solidFill>
                        <a:srgbClr val="FFFFFF"/>
                      </a:solidFill>
                      <a:prstDash val="solid"/>
                      <a:round/>
                      <a:headEnd type="none" w="med" len="med"/>
                      <a:tailEnd type="none" w="med" len="med"/>
                    </a:lnL>
                    <a:lnR w="2880">
                      <a:solidFill>
                        <a:srgbClr val="FFFFFF"/>
                      </a:solidFill>
                      <a:prstDash val="solid"/>
                      <a:round/>
                      <a:headEnd type="none" w="med" len="med"/>
                      <a:tailEnd type="none" w="med" len="med"/>
                    </a:lnR>
                    <a:lnT w="2880">
                      <a:solidFill>
                        <a:srgbClr val="FFFFFF"/>
                      </a:solidFill>
                      <a:prstDash val="solid"/>
                      <a:round/>
                      <a:headEnd type="none" w="med" len="med"/>
                      <a:tailEnd type="none" w="med" len="med"/>
                    </a:lnT>
                    <a:lnB w="2880">
                      <a:solidFill>
                        <a:srgbClr val="FFFFFF"/>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0"/>
                        </a:spcAft>
                        <a:buNone/>
                        <a:tabLst/>
                      </a:pPr>
                      <a:r>
                        <a:rPr lang="en-US" sz="1200" b="0" i="0" smtClean="0">
                          <a:solidFill>
                            <a:srgbClr val="000000"/>
                          </a:solidFill>
                          <a:latin typeface="Calibri" charset="0"/>
                        </a:rPr>
                        <a:t>Właściwe instytucje i urzędy mają obowiązek udzielenia  porady w sprawie zakwaterowania, jeśli Pacjent nie jest w stanie znaleźć własnego mieszkania. Innymi podmiotami wspierającymi mogą być:</a:t>
                      </a:r>
                    </a:p>
                    <a:p>
                      <a:pPr marL="0" indent="0" algn="l">
                        <a:lnSpc>
                          <a:spcPct val="115000"/>
                        </a:lnSpc>
                        <a:spcBef>
                          <a:spcPts val="0"/>
                        </a:spcBef>
                        <a:spcAft>
                          <a:spcPts val="0"/>
                        </a:spcAft>
                        <a:buClr>
                          <a:sysClr val="windowText" lastClr="000000"/>
                        </a:buClr>
                        <a:buSzPct val="45000"/>
                        <a:buFont typeface="Symbol"/>
                        <a:buChar char=""/>
                        <a:tabLst/>
                      </a:pPr>
                      <a:r>
                        <a:rPr lang="en-US" sz="1100" b="0" i="0" smtClean="0">
                          <a:solidFill>
                            <a:srgbClr val="FF3366"/>
                          </a:solidFill>
                          <a:latin typeface="Calibri" charset="0"/>
                        </a:rPr>
                        <a:t>Organizacje charytatywne,Biuro Rzecznika Praw  Pacjenta,Rzecznik Praw Obywatelskich,Rzecznik Ubezpieczonych</a:t>
                      </a:r>
                    </a:p>
                    <a:p>
                      <a:pPr marL="63000" indent="0" algn="l">
                        <a:lnSpc>
                          <a:spcPct val="115000"/>
                        </a:lnSpc>
                        <a:spcBef>
                          <a:spcPts val="0"/>
                        </a:spcBef>
                        <a:spcAft>
                          <a:spcPts val="0"/>
                        </a:spcAft>
                        <a:buNone/>
                        <a:tabLst/>
                      </a:pPr>
                      <a:r>
                        <a:rPr lang="en-US" sz="1100" b="0" i="0" smtClean="0">
                          <a:solidFill>
                            <a:srgbClr val="FF3366"/>
                          </a:solidFill>
                          <a:latin typeface="Calibri" charset="0"/>
                        </a:rPr>
                        <a:t>i/lub</a:t>
                      </a:r>
                    </a:p>
                    <a:p>
                      <a:pPr marL="0" indent="0" algn="l">
                        <a:lnSpc>
                          <a:spcPct val="115000"/>
                        </a:lnSpc>
                        <a:spcBef>
                          <a:spcPts val="0"/>
                        </a:spcBef>
                        <a:spcAft>
                          <a:spcPts val="0"/>
                        </a:spcAft>
                        <a:buClr>
                          <a:sysClr val="windowText" lastClr="000000"/>
                        </a:buClr>
                        <a:buSzPct val="45000"/>
                        <a:buFont typeface="Symbol"/>
                        <a:buChar char=""/>
                        <a:tabLst/>
                      </a:pPr>
                      <a:r>
                        <a:rPr lang="en-US" sz="1100" b="0" i="0" smtClean="0">
                          <a:solidFill>
                            <a:srgbClr val="FF3366"/>
                          </a:solidFill>
                          <a:latin typeface="Calibri" charset="0"/>
                        </a:rPr>
                        <a:t>Członek rodziny i/lub inny opiekun,Koordynator Opieki,Pacjent</a:t>
                      </a:r>
                    </a:p>
                    <a:p>
                      <a:pPr marL="0" indent="0" algn="l">
                        <a:lnSpc>
                          <a:spcPct val="115000"/>
                        </a:lnSpc>
                        <a:spcBef>
                          <a:spcPts val="0"/>
                        </a:spcBef>
                        <a:spcAft>
                          <a:spcPts val="0"/>
                        </a:spcAft>
                        <a:buNone/>
                        <a:tabLst/>
                      </a:pPr>
                      <a:r>
                        <a:rPr lang="en-US" sz="1100" b="0" i="0" smtClean="0">
                          <a:solidFill>
                            <a:srgbClr val="FF3366"/>
                          </a:solidFill>
                          <a:latin typeface="Calibri" charset="0"/>
                        </a:rPr>
                        <a:t> </a:t>
                      </a:r>
                    </a:p>
                  </a:txBody>
                  <a:tcPr>
                    <a:lnL w="2880">
                      <a:solidFill>
                        <a:srgbClr val="FFFFFF"/>
                      </a:solidFill>
                      <a:prstDash val="solid"/>
                      <a:round/>
                      <a:headEnd type="none" w="med" len="med"/>
                      <a:tailEnd type="none" w="med" len="med"/>
                    </a:lnL>
                    <a:lnR w="2880">
                      <a:solidFill>
                        <a:srgbClr val="FFFFFF"/>
                      </a:solidFill>
                      <a:prstDash val="solid"/>
                      <a:round/>
                      <a:headEnd type="none" w="med" len="med"/>
                      <a:tailEnd type="none" w="med" len="med"/>
                    </a:lnR>
                    <a:lnT w="2880">
                      <a:solidFill>
                        <a:srgbClr val="FFFFFF"/>
                      </a:solidFill>
                      <a:prstDash val="solid"/>
                      <a:round/>
                      <a:headEnd type="none" w="med" len="med"/>
                      <a:tailEnd type="none" w="med" len="med"/>
                    </a:lnT>
                    <a:lnB w="2880">
                      <a:solidFill>
                        <a:srgbClr val="FFFFFF"/>
                      </a:solidFill>
                      <a:prstDash val="solid"/>
                      <a:round/>
                      <a:headEnd type="none" w="med" len="med"/>
                      <a:tailEnd type="none" w="med" len="med"/>
                    </a:lnB>
                    <a:lnTlToBr>
                      <a:noFill/>
                    </a:lnTlToBr>
                    <a:lnBlToTr>
                      <a:noFill/>
                    </a:lnBlToTr>
                    <a:solidFill>
                      <a:srgbClr val="D0D8E7"/>
                    </a:solidFill>
                  </a:tcPr>
                </a:tc>
              </a:tr>
            </a:tbl>
          </a:graphicData>
        </a:graphic>
      </p:graphicFrame>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p:cNvGraphicFramePr>
            <a:graphicFrameLocks noChangeAspect="1"/>
          </p:cNvGraphicFramePr>
          <p:nvPr/>
        </p:nvGraphicFramePr>
        <p:xfrm>
          <a:off x="167040" y="52920"/>
          <a:ext cx="9792720" cy="7356672"/>
        </p:xfrm>
        <a:graphic>
          <a:graphicData uri="http://schemas.openxmlformats.org/drawingml/2006/table">
            <a:tbl>
              <a:tblPr/>
              <a:tblGrid>
                <a:gridCol w="3380760"/>
                <a:gridCol w="3648240"/>
                <a:gridCol w="1072440"/>
                <a:gridCol w="1691280"/>
              </a:tblGrid>
              <a:tr h="289440">
                <a:tc gridSpan="4">
                  <a:txBody>
                    <a:bodyPr/>
                    <a:lstStyle/>
                    <a:p>
                      <a:pPr marL="0" indent="0" algn="l">
                        <a:lnSpc>
                          <a:spcPct val="115000"/>
                        </a:lnSpc>
                        <a:spcBef>
                          <a:spcPts val="0"/>
                        </a:spcBef>
                        <a:spcAft>
                          <a:spcPts val="0"/>
                        </a:spcAft>
                        <a:buNone/>
                        <a:tabLst/>
                      </a:pPr>
                      <a:r>
                        <a:rPr lang="en-US" sz="1200" b="0" i="0" smtClean="0">
                          <a:solidFill>
                            <a:srgbClr val="FFFFFF"/>
                          </a:solidFill>
                          <a:latin typeface="Calibri" charset="0"/>
                        </a:rPr>
                        <a:t>b. Edukacja i Kształcenie</a:t>
                      </a:r>
                    </a:p>
                  </a:txBody>
                  <a:tcPr>
                    <a:lnL w="360" cap="flat" cmpd="sng" algn="ctr">
                      <a:solidFill>
                        <a:srgbClr val="FFFFFF"/>
                      </a:solidFill>
                      <a:prstDash val="solid"/>
                      <a:round/>
                      <a:headEnd type="none" w="med" len="med"/>
                      <a:tailEnd type="none" w="med" len="med"/>
                    </a:lnL>
                    <a:lnR w="360" cap="flat" cmpd="sng" algn="ctr">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360" cap="flat" cmpd="sng" algn="ctr">
                      <a:solidFill>
                        <a:srgbClr val="FFFFFF"/>
                      </a:solidFill>
                      <a:prstDash val="solid"/>
                      <a:round/>
                      <a:headEnd type="none" w="med" len="med"/>
                      <a:tailEnd type="none" w="med" len="med"/>
                    </a:lnB>
                    <a:lnTlToBr>
                      <a:noFill/>
                    </a:lnTlToBr>
                    <a:lnBlToTr>
                      <a:noFill/>
                    </a:lnBlToTr>
                    <a:solidFill>
                      <a:srgbClr val="4F81BD"/>
                    </a:solidFill>
                  </a:tcPr>
                </a:tc>
                <a:tc hMerge="1">
                  <a:txBody>
                    <a:bodyPr/>
                    <a:lstStyle/>
                    <a:p>
                      <a:endParaRPr/>
                    </a:p>
                  </a:txBody>
                  <a:tcPr/>
                </a:tc>
                <a:tc hMerge="1">
                  <a:txBody>
                    <a:bodyPr/>
                    <a:lstStyle/>
                    <a:p>
                      <a:endParaRPr/>
                    </a:p>
                  </a:txBody>
                  <a:tcPr/>
                </a:tc>
                <a:tc hMerge="1">
                  <a:txBody>
                    <a:bodyPr/>
                    <a:lstStyle/>
                    <a:p>
                      <a:endParaRPr/>
                    </a:p>
                  </a:txBody>
                  <a:tcPr/>
                </a:tc>
              </a:tr>
              <a:tr h="7054920">
                <a:tc>
                  <a:txBody>
                    <a:bodyPr/>
                    <a:lstStyle/>
                    <a:p>
                      <a:pPr marL="0" indent="0" algn="l">
                        <a:lnSpc>
                          <a:spcPct val="115000"/>
                        </a:lnSpc>
                        <a:spcBef>
                          <a:spcPts val="0"/>
                        </a:spcBef>
                        <a:spcAft>
                          <a:spcPts val="0"/>
                        </a:spcAft>
                        <a:buNone/>
                        <a:tabLst/>
                      </a:pPr>
                      <a:r>
                        <a:rPr lang="en-US" sz="1100" b="0" i="0" smtClean="0">
                          <a:solidFill>
                            <a:srgbClr val="660066"/>
                          </a:solidFill>
                          <a:latin typeface="Calibri" charset="0"/>
                        </a:rPr>
                        <a:t>Edukacja i kształcenie mogą grać kluczową rolę w powrocie do zdrowia.  Jest to obszar życia, w którym Pacjent może rozwijać swoje zainteresowani; zdobywać podstawowe umiejętności takie jak czytanie, pisanie i liczenie lub osiągać cele, które pomogą  w uzyskaniu pracy, jaką chce wykonywać.</a:t>
                      </a:r>
                      <a:br>
                        <a:rPr lang="en-US" sz="1100" b="0" i="0" smtClean="0">
                          <a:solidFill>
                            <a:srgbClr val="660066"/>
                          </a:solidFill>
                          <a:latin typeface="Calibri" charset="0"/>
                        </a:rPr>
                      </a:br>
                      <a:r>
                        <a:rPr lang="en-US" sz="1100" b="0" i="0" smtClean="0">
                          <a:solidFill>
                            <a:srgbClr val="660066"/>
                          </a:solidFill>
                          <a:latin typeface="Calibri" charset="0"/>
                        </a:rPr>
                        <a:t>Należy ambitnie określić długoterminowy cel i zapisać wszelkie  niespełnione potrzeby. Dla wielu ludzi celem może być uzyskanie ogólnej lub wyspecjalizowanej edukacji. </a:t>
                      </a:r>
                      <a:br>
                        <a:rPr lang="en-US" sz="1100" b="0" i="0" smtClean="0">
                          <a:solidFill>
                            <a:srgbClr val="660066"/>
                          </a:solidFill>
                          <a:latin typeface="Calibri" charset="0"/>
                        </a:rPr>
                      </a:br>
                      <a:r>
                        <a:rPr lang="en-US" sz="1100" b="0" i="0" smtClean="0">
                          <a:solidFill>
                            <a:srgbClr val="FF3366"/>
                          </a:solidFill>
                          <a:latin typeface="Calibri" charset="0"/>
                        </a:rPr>
                        <a:t>Jeżeli Pacjent jest już w takcie kursu lub uczy się (np. w</a:t>
                      </a:r>
                      <a:r>
                        <a:rPr lang="en-US" sz="1100" b="0" i="0" smtClean="0">
                          <a:solidFill>
                            <a:srgbClr val="280099"/>
                          </a:solidFill>
                          <a:latin typeface="Calibri" charset="0"/>
                        </a:rPr>
                        <a:t> </a:t>
                      </a:r>
                      <a:r>
                        <a:rPr lang="en-US" sz="1100" b="0" i="0" smtClean="0">
                          <a:solidFill>
                            <a:srgbClr val="FF3366"/>
                          </a:solidFill>
                          <a:latin typeface="Calibri" charset="0"/>
                        </a:rPr>
                        <a:t>szkole lub na uczelni), Jego celem może być kontynuowanie nauki lub jej wznowienie. Może chcieć zgłębić nowe sposoby nauki: może wybierać pomiędzy nauką w pełnym lub niepełnym wymiarze godzin, uzyskać specjalistyczne wsparcie, korzystać z systemów nauki na odległość (na przykład przez Polski Uniwersytet Wirtualny) lub uzyskać dostęp do edukacji i kształcenia dla dorosłych.</a:t>
                      </a:r>
                      <a:r>
                        <a:rPr lang="en-US" sz="1100" b="0" i="0" smtClean="0">
                          <a:solidFill>
                            <a:srgbClr val="660066"/>
                          </a:solidFill>
                          <a:latin typeface="Calibri" charset="0"/>
                        </a:rPr>
                        <a:t/>
                      </a:r>
                      <a:br>
                        <a:rPr lang="en-US" sz="1100" b="0" i="0" smtClean="0">
                          <a:solidFill>
                            <a:srgbClr val="660066"/>
                          </a:solidFill>
                          <a:latin typeface="Calibri" charset="0"/>
                        </a:rPr>
                      </a:br>
                      <a:r>
                        <a:rPr lang="en-US" sz="1100" b="0" i="0" smtClean="0">
                          <a:solidFill>
                            <a:srgbClr val="660066"/>
                          </a:solidFill>
                          <a:latin typeface="Calibri" charset="0"/>
                        </a:rPr>
                        <a:t/>
                      </a:r>
                      <a:br>
                        <a:rPr lang="en-US" sz="1100" b="0" i="0" smtClean="0">
                          <a:solidFill>
                            <a:srgbClr val="660066"/>
                          </a:solidFill>
                          <a:latin typeface="Calibri" charset="0"/>
                        </a:rPr>
                      </a:br>
                      <a:r>
                        <a:rPr lang="en-US" sz="1100" b="0" i="0" smtClean="0">
                          <a:solidFill>
                            <a:srgbClr val="660066"/>
                          </a:solidFill>
                          <a:latin typeface="Calibri" charset="0"/>
                        </a:rPr>
                        <a:t>Celem może być uzyskanie specjalnych kwalifikacji, co rozwinie  zainteresowania lub pomoże w znalezieniu pracy. Jeżeli Pacjent jest już zatrudniony może przedyskutować ze swoim pracodawcą jakie szkolenie mogłoby pomóc w Jego awansie lub dostosowaniu pracy do warunków zdrowia oraz czy będzie w stanie je zafundować lub zapewnić wolny czas na odbycie szkolenia. Dostępne są także kursy, szkolenia i warsztaty które pomogą w zdobyciu umiejętności życiowych, społecznych oraz zarządzania własnym powrotem do zdrowia.</a:t>
                      </a:r>
                      <a:br>
                        <a:rPr lang="en-US" sz="1100" b="0" i="0" smtClean="0">
                          <a:solidFill>
                            <a:srgbClr val="660066"/>
                          </a:solidFill>
                          <a:latin typeface="Calibri" charset="0"/>
                        </a:rPr>
                      </a:br>
                      <a:r>
                        <a:rPr lang="en-US" sz="1100" b="0" i="0" smtClean="0">
                          <a:solidFill>
                            <a:srgbClr val="660066"/>
                          </a:solidFill>
                          <a:latin typeface="Calibri" charset="0"/>
                        </a:rPr>
                        <a:t/>
                      </a:r>
                      <a:br>
                        <a:rPr lang="en-US" sz="1100" b="0" i="0" smtClean="0">
                          <a:solidFill>
                            <a:srgbClr val="660066"/>
                          </a:solidFill>
                          <a:latin typeface="Calibri" charset="0"/>
                        </a:rPr>
                      </a:br>
                      <a:r>
                        <a:rPr lang="en-US" sz="1100" b="0" i="0" smtClean="0">
                          <a:solidFill>
                            <a:srgbClr val="660066"/>
                          </a:solidFill>
                          <a:latin typeface="Calibri" charset="0"/>
                        </a:rPr>
                        <a:t>Nie trzeba uczęszczać na specjalne kursy, aby się uczyć. Jeżeli celem nie są specjalistyczne kwalifikacje można poszerzać własną wiedzę poprzez czytanie, korzystanie z Internetu lub lokalnej biblioteki itp.</a:t>
                      </a:r>
                    </a:p>
                  </a:txBody>
                  <a:tcPr>
                    <a:lnL w="2880">
                      <a:solidFill>
                        <a:srgbClr val="FFFFFF"/>
                      </a:solidFill>
                      <a:prstDash val="solid"/>
                      <a:round/>
                      <a:headEnd type="none" w="med" len="med"/>
                      <a:tailEnd type="none" w="med" len="med"/>
                    </a:lnL>
                    <a:lnR w="2880">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2880">
                      <a:solidFill>
                        <a:srgbClr val="FFFFFF"/>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0"/>
                        </a:spcAft>
                        <a:buNone/>
                        <a:tabLst/>
                      </a:pPr>
                      <a:r>
                        <a:rPr lang="en-US" sz="1100" b="0" i="0" smtClean="0">
                          <a:solidFill>
                            <a:srgbClr val="000000"/>
                          </a:solidFill>
                          <a:latin typeface="Calibri" charset="0"/>
                        </a:rPr>
                        <a:t>Instytucje mogą uwzględniać:</a:t>
                      </a:r>
                    </a:p>
                    <a:p>
                      <a:pPr marL="0" indent="0" algn="l">
                        <a:lnSpc>
                          <a:spcPct val="115000"/>
                        </a:lnSpc>
                        <a:spcBef>
                          <a:spcPts val="0"/>
                        </a:spcBef>
                        <a:spcAft>
                          <a:spcPts val="0"/>
                        </a:spcAft>
                        <a:buClr>
                          <a:sysClr val="windowText" lastClr="000000"/>
                        </a:buClr>
                        <a:buSzPct val="45000"/>
                        <a:buFont typeface="Symbol"/>
                        <a:buChar char=""/>
                        <a:tabLst/>
                      </a:pPr>
                      <a:r>
                        <a:rPr lang="en-US" sz="1100" b="0" i="0" smtClean="0">
                          <a:solidFill>
                            <a:srgbClr val="000000"/>
                          </a:solidFill>
                          <a:latin typeface="Calibri" charset="0"/>
                        </a:rPr>
                        <a:t>Instytucje edukacyjne takie jak szkoły lub uniwersytety,Centra Kształcenia Ustawicznego lub Zakłady Doskonalenia ZawodowegoInformacje i doradztwo w Kuratorium Oświaty bądź Ośrodku Metodycznym,   BibliotekiInstytucje finansujące szkolenia, kursy, szkoły, studia (np.: dofinansowane z Europejskiego Funduszu Społecznego).</a:t>
                      </a:r>
                    </a:p>
                    <a:p>
                      <a:pPr marL="0" indent="0" algn="l">
                        <a:lnSpc>
                          <a:spcPct val="115000"/>
                        </a:lnSpc>
                        <a:spcBef>
                          <a:spcPts val="0"/>
                        </a:spcBef>
                        <a:spcAft>
                          <a:spcPts val="0"/>
                        </a:spcAft>
                        <a:buNone/>
                        <a:tabLst/>
                      </a:pPr>
                      <a:r>
                        <a:rPr lang="en-US" sz="1100" b="0" i="0" smtClean="0">
                          <a:solidFill>
                            <a:srgbClr val="000000"/>
                          </a:solidFill>
                          <a:latin typeface="Calibri" charset="0"/>
                        </a:rPr>
                        <a:t> </a:t>
                      </a:r>
                    </a:p>
                    <a:p>
                      <a:pPr marL="0" indent="0" algn="l">
                        <a:lnSpc>
                          <a:spcPct val="115000"/>
                        </a:lnSpc>
                        <a:spcBef>
                          <a:spcPts val="0"/>
                        </a:spcBef>
                        <a:spcAft>
                          <a:spcPts val="0"/>
                        </a:spcAft>
                        <a:buNone/>
                        <a:tabLst/>
                      </a:pPr>
                      <a:r>
                        <a:rPr lang="en-US" sz="1100" b="0" i="0" smtClean="0">
                          <a:solidFill>
                            <a:srgbClr val="000000"/>
                          </a:solidFill>
                          <a:latin typeface="Calibri" charset="0"/>
                        </a:rPr>
                        <a:t>Działania mogą dotyczyć:</a:t>
                      </a:r>
                    </a:p>
                    <a:p>
                      <a:pPr marL="0" indent="0" algn="l">
                        <a:lnSpc>
                          <a:spcPct val="115000"/>
                        </a:lnSpc>
                        <a:spcBef>
                          <a:spcPts val="0"/>
                        </a:spcBef>
                        <a:spcAft>
                          <a:spcPts val="0"/>
                        </a:spcAft>
                        <a:buClr>
                          <a:sysClr val="windowText" lastClr="000000"/>
                        </a:buClr>
                        <a:buSzPct val="45000"/>
                        <a:buFont typeface="Symbol"/>
                        <a:buChar char=""/>
                        <a:tabLst/>
                      </a:pPr>
                      <a:r>
                        <a:rPr lang="en-US" sz="1100" b="0" i="0" smtClean="0">
                          <a:solidFill>
                            <a:srgbClr val="000000"/>
                          </a:solidFill>
                          <a:latin typeface="Calibri" charset="0"/>
                        </a:rPr>
                        <a:t>Określenia  umiejętności i zainteresowań,Rozmowy z pracodawcą o możliwościach kształceniaPrzedyskutowania celów dotyczących edukacji/kształcenia z Koordynatorem OpiekiPrzedyskutowania z obecną instytucją edukacyjną Pacjenta (np. szkołą lub uniwersytetem) w jaki sposób może być wspierany w kontynuowaniu edukacji,Odnalezienia i skontaktowania się z przyszłymi instytucjami edukacyjnymi, takimi jak uniwersytety,Dowiedzenia się jakie szkolenia są dostępne,Odnalezienia informacji na temat nauki na odległość,Odnalezienia i uzyskania dostępu do instytucji edukacyjnych w lokalnej społeczności,Uzyskania szkolenia z zakresu umiejętności życiowych i przejęcia kontroli nad własnym zdrowiem psychicznym,Zapisania się na kurs lub studia,Uzyskania kredytu studenckiego lub stypendium,Uzyskania dostępu do specjalistycznych instytucji wspierających naukę,Rozwijania się przez samokształcenie korzystając z lokalnej biblioteki lub Internetu.</a:t>
                      </a:r>
                    </a:p>
                    <a:p>
                      <a:pPr marL="0" indent="0" algn="l">
                        <a:lnSpc>
                          <a:spcPct val="115000"/>
                        </a:lnSpc>
                        <a:spcBef>
                          <a:spcPts val="0"/>
                        </a:spcBef>
                        <a:spcAft>
                          <a:spcPts val="0"/>
                        </a:spcAft>
                        <a:buNone/>
                        <a:tabLst/>
                      </a:pPr>
                      <a:r>
                        <a:rPr lang="en-US" sz="1100" b="0" i="0" smtClean="0">
                          <a:solidFill>
                            <a:srgbClr val="000000"/>
                          </a:solidFill>
                          <a:latin typeface="Calibri" charset="0"/>
                        </a:rPr>
                        <a:t> </a:t>
                      </a:r>
                    </a:p>
                    <a:p>
                      <a:pPr marL="0" indent="0" algn="l">
                        <a:lnSpc>
                          <a:spcPct val="115000"/>
                        </a:lnSpc>
                        <a:spcBef>
                          <a:spcPts val="0"/>
                        </a:spcBef>
                        <a:spcAft>
                          <a:spcPts val="0"/>
                        </a:spcAft>
                        <a:buNone/>
                        <a:tabLst/>
                      </a:pPr>
                      <a:r>
                        <a:rPr lang="en-US" sz="1100" b="0" i="0" smtClean="0">
                          <a:solidFill>
                            <a:srgbClr val="000000"/>
                          </a:solidFill>
                          <a:latin typeface="Calibri" charset="0"/>
                        </a:rPr>
                        <a:t> </a:t>
                      </a:r>
                    </a:p>
                  </a:txBody>
                  <a:tcPr>
                    <a:lnL w="2880">
                      <a:solidFill>
                        <a:srgbClr val="FFFFFF"/>
                      </a:solidFill>
                      <a:prstDash val="solid"/>
                      <a:round/>
                      <a:headEnd type="none" w="med" len="med"/>
                      <a:tailEnd type="none" w="med" len="med"/>
                    </a:lnL>
                    <a:lnR w="2880">
                      <a:solidFill>
                        <a:srgbClr val="FFFFFF"/>
                      </a:solidFill>
                      <a:prstDash val="solid"/>
                      <a:round/>
                      <a:headEnd type="none" w="med" len="med"/>
                      <a:tailEnd type="none" w="med" len="med"/>
                    </a:lnR>
                    <a:lnT w="2880">
                      <a:solidFill>
                        <a:srgbClr val="FFFFFF"/>
                      </a:solidFill>
                      <a:prstDash val="solid"/>
                      <a:round/>
                      <a:headEnd type="none" w="med" len="med"/>
                      <a:tailEnd type="none" w="med" len="med"/>
                    </a:lnT>
                    <a:lnB w="2880">
                      <a:solidFill>
                        <a:srgbClr val="FFFFFF"/>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0"/>
                        </a:spcAft>
                        <a:buNone/>
                        <a:tabLst/>
                      </a:pPr>
                      <a:r>
                        <a:rPr lang="en-US" sz="1200" b="0" i="0" smtClean="0">
                          <a:solidFill>
                            <a:srgbClr val="000000"/>
                          </a:solidFill>
                          <a:latin typeface="Calibri" charset="0"/>
                        </a:rPr>
                        <a:t>Należy umieść tutaj konkretne daty. Długoterminowy cel (taki jak „zdać maturę z matematyki”) może być osiągalny w ciągu trzech lat;  pośrednie, krótkoterminowe działania (takie jak „znalezienie lokalnego ośrodka przygotowującego do matury z matematyki”) mogą być osiągalne w ciągu miesiąca. </a:t>
                      </a:r>
                    </a:p>
                    <a:p>
                      <a:pPr marL="0" indent="0" algn="l">
                        <a:lnSpc>
                          <a:spcPct val="115000"/>
                        </a:lnSpc>
                        <a:spcBef>
                          <a:spcPts val="0"/>
                        </a:spcBef>
                        <a:spcAft>
                          <a:spcPts val="0"/>
                        </a:spcAft>
                        <a:buNone/>
                        <a:tabLst/>
                      </a:pPr>
                      <a:r>
                        <a:rPr lang="en-US" sz="1200" b="0" i="0" smtClean="0">
                          <a:solidFill>
                            <a:srgbClr val="000000"/>
                          </a:solidFill>
                          <a:latin typeface="Calibri" charset="0"/>
                        </a:rPr>
                        <a:t> </a:t>
                      </a:r>
                    </a:p>
                  </a:txBody>
                  <a:tcPr>
                    <a:lnL w="2880">
                      <a:solidFill>
                        <a:srgbClr val="FFFFFF"/>
                      </a:solidFill>
                      <a:prstDash val="solid"/>
                      <a:round/>
                      <a:headEnd type="none" w="med" len="med"/>
                      <a:tailEnd type="none" w="med" len="med"/>
                    </a:lnL>
                    <a:lnR w="2880">
                      <a:solidFill>
                        <a:srgbClr val="FFFFFF"/>
                      </a:solidFill>
                      <a:prstDash val="solid"/>
                      <a:round/>
                      <a:headEnd type="none" w="med" len="med"/>
                      <a:tailEnd type="none" w="med" len="med"/>
                    </a:lnR>
                    <a:lnT w="2880">
                      <a:solidFill>
                        <a:srgbClr val="FFFFFF"/>
                      </a:solidFill>
                      <a:prstDash val="solid"/>
                      <a:round/>
                      <a:headEnd type="none" w="med" len="med"/>
                      <a:tailEnd type="none" w="med" len="med"/>
                    </a:lnT>
                    <a:lnB w="2880">
                      <a:solidFill>
                        <a:srgbClr val="FFFFFF"/>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0"/>
                        </a:spcAft>
                        <a:buNone/>
                        <a:tabLst/>
                      </a:pPr>
                      <a:r>
                        <a:rPr lang="en-US" sz="1200" b="0" i="0" smtClean="0">
                          <a:solidFill>
                            <a:srgbClr val="000000"/>
                          </a:solidFill>
                          <a:latin typeface="Calibri" charset="0"/>
                        </a:rPr>
                        <a:t>Kuratorium Oświaty jest kluczowym źródłem wsparcia i może udzielić  porady na temat możliwości edukacyjnych/szkoleniowych dostępnych lokalnie. Koordynator Opieki także może przedyskutować z Pacjentem opcje kształcenia. Innymi osobami wspierającymi mogą być:</a:t>
                      </a:r>
                    </a:p>
                    <a:p>
                      <a:pPr marL="0" indent="0" algn="l">
                        <a:lnSpc>
                          <a:spcPct val="115000"/>
                        </a:lnSpc>
                        <a:spcBef>
                          <a:spcPts val="0"/>
                        </a:spcBef>
                        <a:spcAft>
                          <a:spcPts val="0"/>
                        </a:spcAft>
                        <a:buClr>
                          <a:sysClr val="windowText" lastClr="000000"/>
                        </a:buClr>
                        <a:buSzPct val="45000"/>
                        <a:buFont typeface="Symbol"/>
                        <a:buChar char=""/>
                        <a:tabLst/>
                      </a:pPr>
                      <a:r>
                        <a:rPr lang="en-US" sz="1200" b="0" i="0" smtClean="0">
                          <a:solidFill>
                            <a:srgbClr val="000000"/>
                          </a:solidFill>
                          <a:latin typeface="Calibri" charset="0"/>
                        </a:rPr>
                        <a:t>Nauczyciel,Lokalny uniwersytet/szkoła,Polski Uniwersytet Wirtualny </a:t>
                      </a:r>
                    </a:p>
                    <a:p>
                      <a:pPr marL="0" indent="0" algn="l">
                        <a:lnSpc>
                          <a:spcPct val="115000"/>
                        </a:lnSpc>
                        <a:spcBef>
                          <a:spcPts val="0"/>
                        </a:spcBef>
                        <a:spcAft>
                          <a:spcPts val="0"/>
                        </a:spcAft>
                        <a:buNone/>
                        <a:tabLst/>
                      </a:pPr>
                      <a:r>
                        <a:rPr lang="en-US" sz="1200" b="0" i="0" smtClean="0">
                          <a:solidFill>
                            <a:srgbClr val="000000"/>
                          </a:solidFill>
                          <a:latin typeface="Calibri" charset="0"/>
                        </a:rPr>
                        <a:t>i/lub</a:t>
                      </a:r>
                    </a:p>
                    <a:p>
                      <a:pPr marL="0" indent="0" algn="l">
                        <a:lnSpc>
                          <a:spcPct val="115000"/>
                        </a:lnSpc>
                        <a:spcBef>
                          <a:spcPts val="0"/>
                        </a:spcBef>
                        <a:spcAft>
                          <a:spcPts val="0"/>
                        </a:spcAft>
                        <a:buClr>
                          <a:sysClr val="windowText" lastClr="000000"/>
                        </a:buClr>
                        <a:buSzPct val="45000"/>
                        <a:buFont typeface="Symbol"/>
                        <a:buChar char=""/>
                        <a:tabLst/>
                      </a:pPr>
                      <a:r>
                        <a:rPr lang="en-US" sz="1200" b="0" i="0" smtClean="0">
                          <a:solidFill>
                            <a:srgbClr val="000000"/>
                          </a:solidFill>
                          <a:latin typeface="Calibri" charset="0"/>
                        </a:rPr>
                        <a:t>Członek rodziny i/lub inny opiekun,Koordynator Opieki,Pacjent</a:t>
                      </a:r>
                    </a:p>
                    <a:p>
                      <a:pPr marL="0" indent="0" algn="l">
                        <a:lnSpc>
                          <a:spcPct val="115000"/>
                        </a:lnSpc>
                        <a:spcBef>
                          <a:spcPts val="0"/>
                        </a:spcBef>
                        <a:spcAft>
                          <a:spcPts val="0"/>
                        </a:spcAft>
                        <a:buNone/>
                        <a:tabLst/>
                      </a:pPr>
                      <a:r>
                        <a:rPr lang="en-US" sz="1200" b="0" i="0" smtClean="0">
                          <a:solidFill>
                            <a:srgbClr val="000000"/>
                          </a:solidFill>
                          <a:latin typeface="Calibri" charset="0"/>
                        </a:rPr>
                        <a:t> </a:t>
                      </a:r>
                    </a:p>
                  </a:txBody>
                  <a:tcPr>
                    <a:lnL w="2880">
                      <a:solidFill>
                        <a:srgbClr val="FFFFFF"/>
                      </a:solidFill>
                      <a:prstDash val="solid"/>
                      <a:round/>
                      <a:headEnd type="none" w="med" len="med"/>
                      <a:tailEnd type="none" w="med" len="med"/>
                    </a:lnL>
                    <a:lnR w="2880">
                      <a:solidFill>
                        <a:srgbClr val="FFFFFF"/>
                      </a:solidFill>
                      <a:prstDash val="solid"/>
                      <a:round/>
                      <a:headEnd type="none" w="med" len="med"/>
                      <a:tailEnd type="none" w="med" len="med"/>
                    </a:lnR>
                    <a:lnT w="2880">
                      <a:solidFill>
                        <a:srgbClr val="FFFFFF"/>
                      </a:solidFill>
                      <a:prstDash val="solid"/>
                      <a:round/>
                      <a:headEnd type="none" w="med" len="med"/>
                      <a:tailEnd type="none" w="med" len="med"/>
                    </a:lnT>
                    <a:lnB w="2880">
                      <a:solidFill>
                        <a:srgbClr val="FFFFFF"/>
                      </a:solidFill>
                      <a:prstDash val="solid"/>
                      <a:round/>
                      <a:headEnd type="none" w="med" len="med"/>
                      <a:tailEnd type="none" w="med" len="med"/>
                    </a:lnB>
                    <a:lnTlToBr>
                      <a:noFill/>
                    </a:lnTlToBr>
                    <a:lnBlToTr>
                      <a:noFill/>
                    </a:lnBlToTr>
                    <a:solidFill>
                      <a:srgbClr val="D0D8E7"/>
                    </a:solidFill>
                  </a:tcPr>
                </a:tc>
              </a:tr>
            </a:tbl>
          </a:graphicData>
        </a:graphic>
      </p:graphicFrame>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p:cNvGraphicFramePr>
            <a:graphicFrameLocks noChangeAspect="1"/>
          </p:cNvGraphicFramePr>
          <p:nvPr/>
        </p:nvGraphicFramePr>
        <p:xfrm>
          <a:off x="71640" y="107280"/>
          <a:ext cx="9864720" cy="8332470"/>
        </p:xfrm>
        <a:graphic>
          <a:graphicData uri="http://schemas.openxmlformats.org/drawingml/2006/table">
            <a:tbl>
              <a:tblPr/>
              <a:tblGrid>
                <a:gridCol w="3408120"/>
                <a:gridCol w="3676680"/>
                <a:gridCol w="1144440"/>
                <a:gridCol w="1635480"/>
              </a:tblGrid>
              <a:tr h="264960">
                <a:tc gridSpan="4">
                  <a:txBody>
                    <a:bodyPr/>
                    <a:lstStyle/>
                    <a:p>
                      <a:pPr marL="0" indent="0" algn="l">
                        <a:lnSpc>
                          <a:spcPct val="115000"/>
                        </a:lnSpc>
                        <a:spcBef>
                          <a:spcPts val="0"/>
                        </a:spcBef>
                        <a:spcAft>
                          <a:spcPts val="0"/>
                        </a:spcAft>
                        <a:buNone/>
                        <a:tabLst/>
                      </a:pPr>
                      <a:r>
                        <a:rPr lang="en-US" sz="1100" b="0" i="0" smtClean="0">
                          <a:solidFill>
                            <a:srgbClr val="FFFFFF"/>
                          </a:solidFill>
                          <a:latin typeface="Calibri" charset="0"/>
                        </a:rPr>
                        <a:t>c. Finanse i Pieniądze</a:t>
                      </a:r>
                    </a:p>
                  </a:txBody>
                  <a:tcPr>
                    <a:lnL w="360" cap="flat" cmpd="sng" algn="ctr">
                      <a:solidFill>
                        <a:srgbClr val="FFFFFF"/>
                      </a:solidFill>
                      <a:prstDash val="solid"/>
                      <a:round/>
                      <a:headEnd type="none" w="med" len="med"/>
                      <a:tailEnd type="none" w="med" len="med"/>
                    </a:lnL>
                    <a:lnR w="360" cap="flat" cmpd="sng" algn="ctr">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360" cap="flat" cmpd="sng" algn="ctr">
                      <a:solidFill>
                        <a:srgbClr val="FFFFFF"/>
                      </a:solidFill>
                      <a:prstDash val="solid"/>
                      <a:round/>
                      <a:headEnd type="none" w="med" len="med"/>
                      <a:tailEnd type="none" w="med" len="med"/>
                    </a:lnB>
                    <a:lnTlToBr>
                      <a:noFill/>
                    </a:lnTlToBr>
                    <a:lnBlToTr>
                      <a:noFill/>
                    </a:lnBlToTr>
                    <a:solidFill>
                      <a:srgbClr val="4F81BD"/>
                    </a:solidFill>
                  </a:tcPr>
                </a:tc>
                <a:tc hMerge="1">
                  <a:txBody>
                    <a:bodyPr/>
                    <a:lstStyle/>
                    <a:p>
                      <a:endParaRPr/>
                    </a:p>
                  </a:txBody>
                  <a:tcPr/>
                </a:tc>
                <a:tc hMerge="1">
                  <a:txBody>
                    <a:bodyPr/>
                    <a:lstStyle/>
                    <a:p>
                      <a:endParaRPr/>
                    </a:p>
                  </a:txBody>
                  <a:tcPr/>
                </a:tc>
                <a:tc hMerge="1">
                  <a:txBody>
                    <a:bodyPr/>
                    <a:lstStyle/>
                    <a:p>
                      <a:endParaRPr/>
                    </a:p>
                  </a:txBody>
                  <a:tcPr/>
                </a:tc>
              </a:tr>
              <a:tr h="7007400">
                <a:tc>
                  <a:txBody>
                    <a:bodyPr/>
                    <a:lstStyle/>
                    <a:p>
                      <a:pPr marL="0" indent="0" algn="l">
                        <a:lnSpc>
                          <a:spcPct val="115000"/>
                        </a:lnSpc>
                        <a:spcBef>
                          <a:spcPts val="0"/>
                        </a:spcBef>
                        <a:spcAft>
                          <a:spcPts val="0"/>
                        </a:spcAft>
                        <a:buNone/>
                        <a:tabLst/>
                      </a:pPr>
                      <a:r>
                        <a:rPr lang="en-US" sz="1100" b="0" i="0" smtClean="0">
                          <a:solidFill>
                            <a:srgbClr val="660066"/>
                          </a:solidFill>
                          <a:latin typeface="Calibri" charset="0"/>
                        </a:rPr>
                        <a:t>Zarządzanie finansami jest kolejnym kluczowym aspektem  powrotu do zdrowia, szczególnie ze względu na to, że posiadanie wystarczającej ilości pieniędzy przyczynia się do podniesienia jakości życia przez zapewnienie komfortu i wolności od problemów finansowych.</a:t>
                      </a:r>
                    </a:p>
                    <a:p>
                      <a:pPr marL="0" indent="0" algn="l">
                        <a:lnSpc>
                          <a:spcPct val="115000"/>
                        </a:lnSpc>
                        <a:spcBef>
                          <a:spcPts val="0"/>
                        </a:spcBef>
                        <a:spcAft>
                          <a:spcPts val="0"/>
                        </a:spcAft>
                        <a:buNone/>
                        <a:tabLst/>
                      </a:pPr>
                      <a:r>
                        <a:rPr lang="en-US" sz="1100" b="0" i="0" smtClean="0">
                          <a:solidFill>
                            <a:srgbClr val="660066"/>
                          </a:solidFill>
                          <a:latin typeface="Calibri" charset="0"/>
                        </a:rPr>
                        <a:t> </a:t>
                      </a:r>
                    </a:p>
                    <a:p>
                      <a:pPr marL="0" indent="0" algn="l">
                        <a:lnSpc>
                          <a:spcPct val="115000"/>
                        </a:lnSpc>
                        <a:spcBef>
                          <a:spcPts val="0"/>
                        </a:spcBef>
                        <a:spcAft>
                          <a:spcPts val="0"/>
                        </a:spcAft>
                        <a:buNone/>
                        <a:tabLst/>
                      </a:pPr>
                      <a:r>
                        <a:rPr lang="en-US" sz="1100" b="0" i="0" smtClean="0">
                          <a:solidFill>
                            <a:srgbClr val="660066"/>
                          </a:solidFill>
                          <a:latin typeface="Calibri" charset="0"/>
                        </a:rPr>
                        <a:t>Długoterminowym celem może być, to aby było Pacjenta stać na przyzwoity standard życia ze stabilnym dochodem z zatrudnienia i/lub stosownych zasiłków. Pacjent może także chcieć sprecyzować swój docelowy dochód.</a:t>
                      </a:r>
                    </a:p>
                    <a:p>
                      <a:pPr marL="0" indent="0" algn="l">
                        <a:lnSpc>
                          <a:spcPct val="115000"/>
                        </a:lnSpc>
                        <a:spcBef>
                          <a:spcPts val="0"/>
                        </a:spcBef>
                        <a:spcAft>
                          <a:spcPts val="0"/>
                        </a:spcAft>
                        <a:buNone/>
                        <a:tabLst/>
                      </a:pPr>
                      <a:r>
                        <a:rPr lang="en-US" sz="1100" b="0" i="0" smtClean="0">
                          <a:solidFill>
                            <a:srgbClr val="660066"/>
                          </a:solidFill>
                          <a:latin typeface="Calibri" charset="0"/>
                        </a:rPr>
                        <a:t> </a:t>
                      </a:r>
                    </a:p>
                    <a:p>
                      <a:pPr marL="0" indent="0" algn="l">
                        <a:lnSpc>
                          <a:spcPct val="115000"/>
                        </a:lnSpc>
                        <a:spcBef>
                          <a:spcPts val="0"/>
                        </a:spcBef>
                        <a:spcAft>
                          <a:spcPts val="0"/>
                        </a:spcAft>
                        <a:buNone/>
                        <a:tabLst/>
                      </a:pPr>
                      <a:r>
                        <a:rPr lang="en-US" sz="1100" b="0" i="0" smtClean="0">
                          <a:solidFill>
                            <a:srgbClr val="660066"/>
                          </a:solidFill>
                          <a:latin typeface="Calibri" charset="0"/>
                        </a:rPr>
                        <a:t>Dla niektórych celem może być rozpoczęcie lub kontynuacja zarabiania pieniędzy, dla innych - zmaksymalizowanie kwoty zasiłków pobieranych z opieki społecznej, z tytułu niepełnosprawności i z innych źródeł. Należy upewnić się, że Pacjent uzyskuje wszystkie świadczenia, do których jest uprawniony. Uzyskanie doradztwa w tej sprawie jest często najlepszą drogą do osiągnięcia tego celu. </a:t>
                      </a:r>
                    </a:p>
                    <a:p>
                      <a:pPr marL="0" indent="0" algn="l">
                        <a:lnSpc>
                          <a:spcPct val="115000"/>
                        </a:lnSpc>
                        <a:spcBef>
                          <a:spcPts val="0"/>
                        </a:spcBef>
                        <a:spcAft>
                          <a:spcPts val="0"/>
                        </a:spcAft>
                        <a:buNone/>
                        <a:tabLst/>
                      </a:pPr>
                      <a:r>
                        <a:rPr lang="en-US" sz="1400" b="0" i="0" smtClean="0">
                          <a:solidFill>
                            <a:srgbClr val="FF3366"/>
                          </a:solidFill>
                          <a:latin typeface="Calibri" charset="0"/>
                        </a:rPr>
                        <a:t>Utrzymywanie kontroli nad  finansami może znacząco przyczynić się do poczucia kontroli nad własnym życiem.</a:t>
                      </a:r>
                      <a:r>
                        <a:rPr lang="en-US" sz="1100" b="0" i="0" smtClean="0">
                          <a:solidFill>
                            <a:srgbClr val="660066"/>
                          </a:solidFill>
                          <a:latin typeface="Calibri" charset="0"/>
                        </a:rPr>
                        <a:t> Celem może być lepsze zarządzanie przychodem i wydatkami. Dla innych celem może być lepsze zarządzanie finansami gdy są w szpitalu jak również planowanie finansowe na czas choroby.</a:t>
                      </a:r>
                    </a:p>
                    <a:p>
                      <a:pPr marL="0" indent="0" algn="l">
                        <a:lnSpc>
                          <a:spcPct val="115000"/>
                        </a:lnSpc>
                        <a:spcBef>
                          <a:spcPts val="0"/>
                        </a:spcBef>
                        <a:spcAft>
                          <a:spcPts val="0"/>
                        </a:spcAft>
                        <a:buNone/>
                        <a:tabLst/>
                      </a:pPr>
                      <a:r>
                        <a:rPr lang="en-US" sz="1100" b="0" i="0" smtClean="0">
                          <a:solidFill>
                            <a:srgbClr val="660066"/>
                          </a:solidFill>
                          <a:latin typeface="Calibri" charset="0"/>
                        </a:rPr>
                        <a:t> </a:t>
                      </a:r>
                    </a:p>
                    <a:p>
                      <a:pPr marL="0" indent="0" algn="l">
                        <a:lnSpc>
                          <a:spcPct val="115000"/>
                        </a:lnSpc>
                        <a:spcBef>
                          <a:spcPts val="0"/>
                        </a:spcBef>
                        <a:spcAft>
                          <a:spcPts val="0"/>
                        </a:spcAft>
                        <a:buNone/>
                        <a:tabLst/>
                      </a:pPr>
                      <a:r>
                        <a:rPr lang="en-US" sz="1100" b="0" i="0" smtClean="0">
                          <a:solidFill>
                            <a:srgbClr val="660066"/>
                          </a:solidFill>
                          <a:latin typeface="Calibri" charset="0"/>
                        </a:rPr>
                        <a:t>Wiele osób chorych psychicznie ma problemy nie tylko z nielegalnymi instytucjami udzielającymi kredytów, lecz także z legalną bankowością i osobami, które mogą nie w pełni rozumieć chorobę psychiczną. Inni wchodzą w trudności wynikające z </a:t>
                      </a:r>
                      <a:r>
                        <a:rPr lang="en-US" sz="1400" b="0" i="0" smtClean="0">
                          <a:solidFill>
                            <a:srgbClr val="FF3366"/>
                          </a:solidFill>
                          <a:latin typeface="Calibri" charset="0"/>
                        </a:rPr>
                        <a:t>niewłaściwego pożyczania lub dawania pieniędzy przyjaciołom lub własnej rodzinie, kiedy są w gorszym stanie. Tę część planu można wykorzystać, aby uzyskać pomoc w rozwiązaniu problemów tego typu lub uniknięciu ich w przyszłości.</a:t>
                      </a:r>
                    </a:p>
                    <a:p>
                      <a:pPr marL="0" indent="0" algn="l">
                        <a:lnSpc>
                          <a:spcPct val="115000"/>
                        </a:lnSpc>
                        <a:spcBef>
                          <a:spcPts val="0"/>
                        </a:spcBef>
                        <a:spcAft>
                          <a:spcPts val="0"/>
                        </a:spcAft>
                        <a:buNone/>
                        <a:tabLst/>
                      </a:pPr>
                      <a:r>
                        <a:rPr lang="en-US" sz="900" b="0" i="0" smtClean="0">
                          <a:solidFill>
                            <a:srgbClr val="FFFFFF"/>
                          </a:solidFill>
                          <a:latin typeface="Calibri" charset="0"/>
                        </a:rPr>
                        <a:t> </a:t>
                      </a:r>
                    </a:p>
                  </a:txBody>
                  <a:tcPr>
                    <a:lnL w="2880">
                      <a:solidFill>
                        <a:srgbClr val="FFFFFF"/>
                      </a:solidFill>
                      <a:prstDash val="solid"/>
                      <a:round/>
                      <a:headEnd type="none" w="med" len="med"/>
                      <a:tailEnd type="none" w="med" len="med"/>
                    </a:lnL>
                    <a:lnR w="2880">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2880">
                      <a:solidFill>
                        <a:srgbClr val="FFFFFF"/>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0"/>
                        </a:spcAft>
                        <a:buNone/>
                        <a:tabLst/>
                      </a:pPr>
                      <a:r>
                        <a:rPr lang="en-US" sz="1400" b="0" i="0" smtClean="0">
                          <a:solidFill>
                            <a:srgbClr val="000000"/>
                          </a:solidFill>
                          <a:latin typeface="Calibri" charset="0"/>
                        </a:rPr>
                        <a:t>Instytucje mogą uwzględniać: </a:t>
                      </a:r>
                    </a:p>
                    <a:p>
                      <a:pPr marL="0" indent="0" algn="l">
                        <a:lnSpc>
                          <a:spcPct val="115000"/>
                        </a:lnSpc>
                        <a:spcBef>
                          <a:spcPts val="0"/>
                        </a:spcBef>
                        <a:spcAft>
                          <a:spcPts val="0"/>
                        </a:spcAft>
                        <a:buClr>
                          <a:sysClr val="windowText" lastClr="000000"/>
                        </a:buClr>
                        <a:buSzPct val="45000"/>
                        <a:buFont typeface="Symbol"/>
                        <a:buChar char=""/>
                        <a:tabLst/>
                      </a:pPr>
                      <a:r>
                        <a:rPr lang="en-US" sz="1400" b="0" i="0" smtClean="0">
                          <a:solidFill>
                            <a:srgbClr val="000000"/>
                          </a:solidFill>
                          <a:latin typeface="Calibri" charset="0"/>
                        </a:rPr>
                        <a:t>Doradztwo w sprawie zasiłków,Doradztwo kredytowe,Instytucje finansowe i bankowe.</a:t>
                      </a:r>
                    </a:p>
                    <a:p>
                      <a:pPr marL="0" indent="0" algn="l">
                        <a:lnSpc>
                          <a:spcPct val="115000"/>
                        </a:lnSpc>
                        <a:spcBef>
                          <a:spcPts val="0"/>
                        </a:spcBef>
                        <a:spcAft>
                          <a:spcPts val="0"/>
                        </a:spcAft>
                        <a:buNone/>
                        <a:tabLst/>
                      </a:pPr>
                      <a:r>
                        <a:rPr lang="en-US" sz="1400" b="0" i="0" smtClean="0">
                          <a:solidFill>
                            <a:srgbClr val="000000"/>
                          </a:solidFill>
                          <a:latin typeface="Calibri" charset="0"/>
                        </a:rPr>
                        <a:t> </a:t>
                      </a:r>
                    </a:p>
                    <a:p>
                      <a:pPr marL="0" indent="0" algn="l">
                        <a:lnSpc>
                          <a:spcPct val="115000"/>
                        </a:lnSpc>
                        <a:spcBef>
                          <a:spcPts val="0"/>
                        </a:spcBef>
                        <a:spcAft>
                          <a:spcPts val="0"/>
                        </a:spcAft>
                        <a:buNone/>
                        <a:tabLst/>
                      </a:pPr>
                      <a:r>
                        <a:rPr lang="en-US" sz="1400" b="0" i="0" smtClean="0">
                          <a:solidFill>
                            <a:srgbClr val="000000"/>
                          </a:solidFill>
                          <a:latin typeface="Calibri" charset="0"/>
                        </a:rPr>
                        <a:t>Działania mogą dotyczyć:</a:t>
                      </a:r>
                    </a:p>
                    <a:p>
                      <a:pPr marL="0" indent="0" algn="l">
                        <a:lnSpc>
                          <a:spcPct val="115000"/>
                        </a:lnSpc>
                        <a:spcBef>
                          <a:spcPts val="0"/>
                        </a:spcBef>
                        <a:spcAft>
                          <a:spcPts val="0"/>
                        </a:spcAft>
                        <a:buClr>
                          <a:sysClr val="windowText" lastClr="000000"/>
                        </a:buClr>
                        <a:buSzPct val="45000"/>
                        <a:buFont typeface="Symbol"/>
                        <a:buChar char=""/>
                        <a:tabLst/>
                      </a:pPr>
                      <a:r>
                        <a:rPr lang="en-US" sz="1400" b="0" i="0" smtClean="0">
                          <a:solidFill>
                            <a:srgbClr val="000000"/>
                          </a:solidFill>
                          <a:latin typeface="Calibri" charset="0"/>
                        </a:rPr>
                        <a:t>Uzyskania dostępu do informacji i doradztwa na temat zarządzania kredytami i oszczędnościami,Otwarcia nowego konta bankowego,Nauczenia się bankowości internetowej,Uzyskania doradztwa, informacji lub szkolenia w budżetowaniu,Stworzenia planu zarządzania finansami na ewentualność pobytu w szpitalu,Wyznaczenia osoby, która będzie zarządzała finansami gdy Pacjent jest w gorszym stanie,Uzyskanie informacji o tańszych dostawcach elektryczności, gazu itp.,Uzyskanie informacji na temat najlepszego kredytu,Ubiegania się o kredyt studencki,Poszukiwania promocyjnych cen w trakcie kupowania produktów spożywczych, paliwa, ubezpieczenia itp.</a:t>
                      </a:r>
                    </a:p>
                    <a:p>
                      <a:pPr marL="0" indent="0" algn="l">
                        <a:lnSpc>
                          <a:spcPct val="115000"/>
                        </a:lnSpc>
                        <a:spcBef>
                          <a:spcPts val="0"/>
                        </a:spcBef>
                        <a:spcAft>
                          <a:spcPts val="0"/>
                        </a:spcAft>
                        <a:buNone/>
                        <a:tabLst/>
                      </a:pPr>
                      <a:r>
                        <a:rPr lang="en-US" sz="900" b="0" i="0" smtClean="0">
                          <a:solidFill>
                            <a:srgbClr val="000000"/>
                          </a:solidFill>
                          <a:latin typeface="Calibri" charset="0"/>
                        </a:rPr>
                        <a:t> </a:t>
                      </a:r>
                    </a:p>
                  </a:txBody>
                  <a:tcPr>
                    <a:lnL w="2880">
                      <a:solidFill>
                        <a:srgbClr val="FFFFFF"/>
                      </a:solidFill>
                      <a:prstDash val="solid"/>
                      <a:round/>
                      <a:headEnd type="none" w="med" len="med"/>
                      <a:tailEnd type="none" w="med" len="med"/>
                    </a:lnL>
                    <a:lnR w="2880">
                      <a:solidFill>
                        <a:srgbClr val="FFFFFF"/>
                      </a:solidFill>
                      <a:prstDash val="solid"/>
                      <a:round/>
                      <a:headEnd type="none" w="med" len="med"/>
                      <a:tailEnd type="none" w="med" len="med"/>
                    </a:lnR>
                    <a:lnT w="2880">
                      <a:solidFill>
                        <a:srgbClr val="FFFFFF"/>
                      </a:solidFill>
                      <a:prstDash val="solid"/>
                      <a:round/>
                      <a:headEnd type="none" w="med" len="med"/>
                      <a:tailEnd type="none" w="med" len="med"/>
                    </a:lnT>
                    <a:lnB w="2880">
                      <a:solidFill>
                        <a:srgbClr val="FFFFFF"/>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0"/>
                        </a:spcAft>
                        <a:buNone/>
                        <a:tabLst/>
                      </a:pPr>
                      <a:r>
                        <a:rPr lang="en-US" sz="1400" b="0" i="0" smtClean="0">
                          <a:solidFill>
                            <a:srgbClr val="000000"/>
                          </a:solidFill>
                          <a:latin typeface="Calibri" charset="0"/>
                        </a:rPr>
                        <a:t>Należy umieść tutaj konkretne daty. Długoterminowy cel (taki jak „pozbyć się zadłużenia”) może być osiągalny w ciągu roku; pośrednie, krótkoterminowe działania (takie jak „uzyskanie doradztwa kredytowego”) mogą być osiągalne w ciągu trzech miesięcy. </a:t>
                      </a:r>
                    </a:p>
                    <a:p>
                      <a:pPr marL="0" indent="0" algn="l">
                        <a:lnSpc>
                          <a:spcPct val="115000"/>
                        </a:lnSpc>
                        <a:spcBef>
                          <a:spcPts val="0"/>
                        </a:spcBef>
                        <a:spcAft>
                          <a:spcPts val="0"/>
                        </a:spcAft>
                        <a:buNone/>
                        <a:tabLst/>
                      </a:pPr>
                      <a:r>
                        <a:rPr lang="en-US" sz="900" b="0" i="0" smtClean="0">
                          <a:solidFill>
                            <a:srgbClr val="000000"/>
                          </a:solidFill>
                          <a:latin typeface="Calibri" charset="0"/>
                        </a:rPr>
                        <a:t> </a:t>
                      </a:r>
                    </a:p>
                  </a:txBody>
                  <a:tcPr>
                    <a:lnL w="2880">
                      <a:solidFill>
                        <a:srgbClr val="FFFFFF"/>
                      </a:solidFill>
                      <a:prstDash val="solid"/>
                      <a:round/>
                      <a:headEnd type="none" w="med" len="med"/>
                      <a:tailEnd type="none" w="med" len="med"/>
                    </a:lnL>
                    <a:lnR w="2880">
                      <a:solidFill>
                        <a:srgbClr val="FFFFFF"/>
                      </a:solidFill>
                      <a:prstDash val="solid"/>
                      <a:round/>
                      <a:headEnd type="none" w="med" len="med"/>
                      <a:tailEnd type="none" w="med" len="med"/>
                    </a:lnR>
                    <a:lnT w="2880">
                      <a:solidFill>
                        <a:srgbClr val="FFFFFF"/>
                      </a:solidFill>
                      <a:prstDash val="solid"/>
                      <a:round/>
                      <a:headEnd type="none" w="med" len="med"/>
                      <a:tailEnd type="none" w="med" len="med"/>
                    </a:lnT>
                    <a:lnB w="2880">
                      <a:solidFill>
                        <a:srgbClr val="FFFFFF"/>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0"/>
                        </a:spcAft>
                        <a:buNone/>
                        <a:tabLst/>
                      </a:pPr>
                      <a:r>
                        <a:rPr lang="en-US" sz="800" b="0" i="0" smtClean="0">
                          <a:solidFill>
                            <a:srgbClr val="000000"/>
                          </a:solidFill>
                          <a:latin typeface="Calibri" charset="0"/>
                        </a:rPr>
                        <a:t> </a:t>
                      </a:r>
                      <a:r>
                        <a:rPr lang="en-US" sz="1200" b="0" i="0" smtClean="0">
                          <a:solidFill>
                            <a:srgbClr val="000000"/>
                          </a:solidFill>
                          <a:latin typeface="Calibri" charset="0"/>
                        </a:rPr>
                        <a:t>Biuro Porad Obywatelskich prowadzone przez organizacje  pozarządowe jest bardzo użytecznym źródłem finansowego doradztwa i wsparcia, szczególnie w kwestiach zarządzania zadłużeniem. Innymi osobami wspierającymi mogą być: </a:t>
                      </a:r>
                    </a:p>
                    <a:p>
                      <a:pPr marL="0" indent="0" algn="l">
                        <a:lnSpc>
                          <a:spcPct val="115000"/>
                        </a:lnSpc>
                        <a:spcBef>
                          <a:spcPts val="0"/>
                        </a:spcBef>
                        <a:spcAft>
                          <a:spcPts val="0"/>
                        </a:spcAft>
                        <a:buClr>
                          <a:sysClr val="windowText" lastClr="000000"/>
                        </a:buClr>
                        <a:buSzPct val="45000"/>
                        <a:buFont typeface="Symbol"/>
                        <a:buChar char=""/>
                        <a:tabLst/>
                      </a:pPr>
                      <a:r>
                        <a:rPr lang="en-US" sz="1200" b="0" i="0" smtClean="0">
                          <a:solidFill>
                            <a:srgbClr val="000000"/>
                          </a:solidFill>
                          <a:latin typeface="Calibri" charset="0"/>
                        </a:rPr>
                        <a:t>Pracownik socjalny Ośrodka Pomocy Społecznej lub instytucji medycznej,Doradca kredytowy</a:t>
                      </a:r>
                    </a:p>
                    <a:p>
                      <a:pPr marL="201240" indent="-180000" algn="l">
                        <a:lnSpc>
                          <a:spcPct val="115000"/>
                        </a:lnSpc>
                        <a:spcBef>
                          <a:spcPts val="0"/>
                        </a:spcBef>
                        <a:spcAft>
                          <a:spcPts val="0"/>
                        </a:spcAft>
                        <a:buNone/>
                        <a:tabLst/>
                      </a:pPr>
                      <a:r>
                        <a:rPr lang="en-US" sz="1200" b="0" i="0" smtClean="0">
                          <a:solidFill>
                            <a:srgbClr val="000000"/>
                          </a:solidFill>
                          <a:latin typeface="Calibri" charset="0"/>
                        </a:rPr>
                        <a:t>i/lub </a:t>
                      </a:r>
                    </a:p>
                    <a:p>
                      <a:pPr marL="0" indent="0" algn="l">
                        <a:lnSpc>
                          <a:spcPct val="115000"/>
                        </a:lnSpc>
                        <a:spcBef>
                          <a:spcPts val="0"/>
                        </a:spcBef>
                        <a:spcAft>
                          <a:spcPts val="0"/>
                        </a:spcAft>
                        <a:buClr>
                          <a:sysClr val="windowText" lastClr="000000"/>
                        </a:buClr>
                        <a:buSzPct val="45000"/>
                        <a:buFont typeface="Symbol"/>
                        <a:buChar char=""/>
                        <a:tabLst/>
                      </a:pPr>
                      <a:r>
                        <a:rPr lang="en-US" sz="1200" b="0" i="0" smtClean="0">
                          <a:solidFill>
                            <a:srgbClr val="000000"/>
                          </a:solidFill>
                          <a:latin typeface="Calibri" charset="0"/>
                        </a:rPr>
                        <a:t>Członek rodziny i/lub inny opiekun,Koordynator Opieki,Pacjent</a:t>
                      </a:r>
                    </a:p>
                  </a:txBody>
                  <a:tcPr>
                    <a:lnL w="2880">
                      <a:solidFill>
                        <a:srgbClr val="FFFFFF"/>
                      </a:solidFill>
                      <a:prstDash val="solid"/>
                      <a:round/>
                      <a:headEnd type="none" w="med" len="med"/>
                      <a:tailEnd type="none" w="med" len="med"/>
                    </a:lnL>
                    <a:lnR w="2880">
                      <a:solidFill>
                        <a:srgbClr val="FFFFFF"/>
                      </a:solidFill>
                      <a:prstDash val="solid"/>
                      <a:round/>
                      <a:headEnd type="none" w="med" len="med"/>
                      <a:tailEnd type="none" w="med" len="med"/>
                    </a:lnR>
                    <a:lnT w="2880">
                      <a:solidFill>
                        <a:srgbClr val="FFFFFF"/>
                      </a:solidFill>
                      <a:prstDash val="solid"/>
                      <a:round/>
                      <a:headEnd type="none" w="med" len="med"/>
                      <a:tailEnd type="none" w="med" len="med"/>
                    </a:lnT>
                    <a:lnB w="2880">
                      <a:solidFill>
                        <a:srgbClr val="FFFFFF"/>
                      </a:solidFill>
                      <a:prstDash val="solid"/>
                      <a:round/>
                      <a:headEnd type="none" w="med" len="med"/>
                      <a:tailEnd type="none" w="med" len="med"/>
                    </a:lnB>
                    <a:lnTlToBr>
                      <a:noFill/>
                    </a:lnTlToBr>
                    <a:lnBlToTr>
                      <a:noFill/>
                    </a:lnBlToTr>
                    <a:solidFill>
                      <a:srgbClr val="D0D8E7"/>
                    </a:solidFill>
                  </a:tcPr>
                </a:tc>
              </a:tr>
            </a:tbl>
          </a:graphicData>
        </a:graphic>
      </p:graphicFrame>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p:cNvGraphicFramePr>
            <a:graphicFrameLocks noChangeAspect="1"/>
          </p:cNvGraphicFramePr>
          <p:nvPr/>
        </p:nvGraphicFramePr>
        <p:xfrm>
          <a:off x="167040" y="145440"/>
          <a:ext cx="9792720" cy="7276638"/>
        </p:xfrm>
        <a:graphic>
          <a:graphicData uri="http://schemas.openxmlformats.org/drawingml/2006/table">
            <a:tbl>
              <a:tblPr/>
              <a:tblGrid>
                <a:gridCol w="3384360"/>
                <a:gridCol w="3651480"/>
                <a:gridCol w="1064880"/>
                <a:gridCol w="1692000"/>
              </a:tblGrid>
              <a:tr h="315000">
                <a:tc gridSpan="4">
                  <a:txBody>
                    <a:bodyPr/>
                    <a:lstStyle/>
                    <a:p>
                      <a:pPr marL="0" indent="0" algn="l">
                        <a:lnSpc>
                          <a:spcPct val="115000"/>
                        </a:lnSpc>
                        <a:spcBef>
                          <a:spcPts val="0"/>
                        </a:spcBef>
                        <a:spcAft>
                          <a:spcPts val="0"/>
                        </a:spcAft>
                        <a:buNone/>
                        <a:tabLst/>
                      </a:pPr>
                      <a:r>
                        <a:rPr lang="en-US" sz="1300" b="0" i="0" smtClean="0">
                          <a:solidFill>
                            <a:srgbClr val="FFFFFF"/>
                          </a:solidFill>
                          <a:latin typeface="Calibri" charset="0"/>
                        </a:rPr>
                        <a:t>d. Medyczne i inne formy leczenia z uwzględnieniem interwencji psychologicznych</a:t>
                      </a:r>
                    </a:p>
                  </a:txBody>
                  <a:tcPr>
                    <a:lnL w="360" cap="flat" cmpd="sng" algn="ctr">
                      <a:solidFill>
                        <a:srgbClr val="FFFFFF"/>
                      </a:solidFill>
                      <a:prstDash val="solid"/>
                      <a:round/>
                      <a:headEnd type="none" w="med" len="med"/>
                      <a:tailEnd type="none" w="med" len="med"/>
                    </a:lnL>
                    <a:lnR w="360" cap="flat" cmpd="sng" algn="ctr">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360" cap="flat" cmpd="sng" algn="ctr">
                      <a:solidFill>
                        <a:srgbClr val="FFFFFF"/>
                      </a:solidFill>
                      <a:prstDash val="solid"/>
                      <a:round/>
                      <a:headEnd type="none" w="med" len="med"/>
                      <a:tailEnd type="none" w="med" len="med"/>
                    </a:lnB>
                    <a:lnTlToBr>
                      <a:noFill/>
                    </a:lnTlToBr>
                    <a:lnBlToTr>
                      <a:noFill/>
                    </a:lnBlToTr>
                    <a:solidFill>
                      <a:srgbClr val="4F81BD"/>
                    </a:solidFill>
                  </a:tcPr>
                </a:tc>
                <a:tc hMerge="1">
                  <a:txBody>
                    <a:bodyPr/>
                    <a:lstStyle/>
                    <a:p>
                      <a:endParaRPr/>
                    </a:p>
                  </a:txBody>
                  <a:tcPr/>
                </a:tc>
                <a:tc hMerge="1">
                  <a:txBody>
                    <a:bodyPr/>
                    <a:lstStyle/>
                    <a:p>
                      <a:endParaRPr/>
                    </a:p>
                  </a:txBody>
                  <a:tcPr/>
                </a:tc>
                <a:tc hMerge="1">
                  <a:txBody>
                    <a:bodyPr/>
                    <a:lstStyle/>
                    <a:p>
                      <a:endParaRPr/>
                    </a:p>
                  </a:txBody>
                  <a:tcPr/>
                </a:tc>
              </a:tr>
              <a:tr h="6957360">
                <a:tc>
                  <a:txBody>
                    <a:bodyPr/>
                    <a:lstStyle/>
                    <a:p>
                      <a:pPr marL="0" indent="0" algn="l">
                        <a:lnSpc>
                          <a:spcPct val="115000"/>
                        </a:lnSpc>
                        <a:spcBef>
                          <a:spcPts val="0"/>
                        </a:spcBef>
                        <a:spcAft>
                          <a:spcPts val="0"/>
                        </a:spcAft>
                        <a:buNone/>
                        <a:tabLst/>
                      </a:pPr>
                      <a:r>
                        <a:rPr lang="en-US" sz="1100" b="0" i="0" smtClean="0">
                          <a:solidFill>
                            <a:srgbClr val="660066"/>
                          </a:solidFill>
                          <a:latin typeface="Calibri" charset="0"/>
                        </a:rPr>
                        <a:t>Uzyskanie właściwego leczenia może mieć ogromny wpływ na  powrót do zdrowia. Dla wielu osób celem może być osiągnięcie pełnego powrotu do zdrowia, w sytuacji gdy nie są potrzebne żadne środki medyczne ani inne formy terapii. Dla innych długoterminowym celem może być </a:t>
                      </a:r>
                      <a:r>
                        <a:rPr lang="en-US" sz="1400" b="0" i="0" smtClean="0">
                          <a:solidFill>
                            <a:srgbClr val="FF3366"/>
                          </a:solidFill>
                          <a:latin typeface="Calibri" charset="0"/>
                        </a:rPr>
                        <a:t>znalezienie minimalnego poziomu leczenia, które jest skuteczne. </a:t>
                      </a:r>
                    </a:p>
                    <a:p>
                      <a:pPr marL="0" indent="0" algn="l">
                        <a:lnSpc>
                          <a:spcPct val="115000"/>
                        </a:lnSpc>
                        <a:spcBef>
                          <a:spcPts val="0"/>
                        </a:spcBef>
                        <a:spcAft>
                          <a:spcPts val="0"/>
                        </a:spcAft>
                        <a:buNone/>
                        <a:tabLst/>
                      </a:pPr>
                      <a:r>
                        <a:rPr lang="en-US" sz="1100" b="0" i="0" smtClean="0">
                          <a:solidFill>
                            <a:srgbClr val="660066"/>
                          </a:solidFill>
                          <a:latin typeface="Calibri" charset="0"/>
                        </a:rPr>
                        <a:t> </a:t>
                      </a:r>
                    </a:p>
                    <a:p>
                      <a:pPr marL="0" indent="0" algn="l">
                        <a:lnSpc>
                          <a:spcPct val="115000"/>
                        </a:lnSpc>
                        <a:spcBef>
                          <a:spcPts val="0"/>
                        </a:spcBef>
                        <a:spcAft>
                          <a:spcPts val="0"/>
                        </a:spcAft>
                        <a:buNone/>
                        <a:tabLst/>
                      </a:pPr>
                      <a:r>
                        <a:rPr lang="en-US" sz="1100" b="0" i="0" smtClean="0">
                          <a:solidFill>
                            <a:srgbClr val="660066"/>
                          </a:solidFill>
                          <a:latin typeface="Calibri" charset="0"/>
                        </a:rPr>
                        <a:t>Ponieważ zarówno leki jak i inne formy terapii zostały połączone w tym "obszarze życia" w Planie Opieki należy szczególnie skoncentrować się na tym, aby wszelkie niemedyczne sposoby leczenia, włącznie z psychoterapią zostały uwzględnione. </a:t>
                      </a:r>
                      <a:r>
                        <a:rPr lang="en-US" sz="1400" b="0" i="0" smtClean="0">
                          <a:solidFill>
                            <a:srgbClr val="FF3366"/>
                          </a:solidFill>
                          <a:latin typeface="Calibri" charset="0"/>
                        </a:rPr>
                        <a:t>Psychoterapia może być bardzo istotna dla wielu osób z poważnymi chorobami psychicznymi, lecz dostęp do niej może być trudny.</a:t>
                      </a:r>
                      <a:r>
                        <a:rPr lang="en-US" sz="1100" b="0" i="0" smtClean="0">
                          <a:solidFill>
                            <a:srgbClr val="660066"/>
                          </a:solidFill>
                          <a:latin typeface="Calibri" charset="0"/>
                        </a:rPr>
                        <a:t> Radzimy, upewnić się, że potrzeba psychoterapii została odnotowana w Planie Opieki i Leczenia na wypadek, gdyby Pacjent  wymagał jej w przyszłości. </a:t>
                      </a:r>
                    </a:p>
                    <a:p>
                      <a:pPr marL="0" indent="0" algn="l">
                        <a:lnSpc>
                          <a:spcPct val="115000"/>
                        </a:lnSpc>
                        <a:spcBef>
                          <a:spcPts val="0"/>
                        </a:spcBef>
                        <a:spcAft>
                          <a:spcPts val="0"/>
                        </a:spcAft>
                        <a:buNone/>
                        <a:tabLst/>
                      </a:pPr>
                      <a:r>
                        <a:rPr lang="en-US" sz="1100" b="0" i="0" smtClean="0">
                          <a:solidFill>
                            <a:srgbClr val="660066"/>
                          </a:solidFill>
                          <a:latin typeface="Calibri" charset="0"/>
                        </a:rPr>
                        <a:t>Jeżeli Pacjent wymaga stosowania leków, proponujemy, aby wziąć pod uwagę ich skuteczność, efekty uboczne i wszelkie kwestie kontrolowania leczenia. Polecamy  porozmawiać o opcjach dotyczących leków z lekarzem prowadzącym przy stosowaniu starszych leków przeciwpsychotycznych, efekty uboczne mogą być znaczącą kwestią). Przykładowym celem może być redukcja efektów ubocznych leków przez obniżenie dawek lub spróbowanie leków nowszej generacji. Z doświadczenia w Klinice w Cardiff wynika, że warto podjąć dodatkowy wysiłek związany z ustaleniem leczenia, jeżeli ma to przynieść najlepsze rezultaty (na przykład niektóre leki mogą wymagać wykonania badań krwi).</a:t>
                      </a:r>
                    </a:p>
                    <a:p>
                      <a:pPr marL="0" indent="0" algn="l">
                        <a:lnSpc>
                          <a:spcPct val="115000"/>
                        </a:lnSpc>
                        <a:spcBef>
                          <a:spcPts val="0"/>
                        </a:spcBef>
                        <a:spcAft>
                          <a:spcPts val="0"/>
                        </a:spcAft>
                        <a:buNone/>
                        <a:tabLst/>
                      </a:pPr>
                      <a:r>
                        <a:rPr lang="en-US" sz="1000" b="0" i="0" smtClean="0">
                          <a:solidFill>
                            <a:srgbClr val="FFFFFF"/>
                          </a:solidFill>
                          <a:latin typeface="Calibri" charset="0"/>
                        </a:rPr>
                        <a:t> </a:t>
                      </a:r>
                    </a:p>
                  </a:txBody>
                  <a:tcPr>
                    <a:lnL w="2880">
                      <a:solidFill>
                        <a:srgbClr val="FFFFFF"/>
                      </a:solidFill>
                      <a:prstDash val="solid"/>
                      <a:round/>
                      <a:headEnd type="none" w="med" len="med"/>
                      <a:tailEnd type="none" w="med" len="med"/>
                    </a:lnL>
                    <a:lnR w="2880">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2880">
                      <a:solidFill>
                        <a:srgbClr val="FFFFFF"/>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0"/>
                        </a:spcAft>
                        <a:buNone/>
                        <a:tabLst/>
                      </a:pPr>
                      <a:r>
                        <a:rPr lang="en-US" sz="1200" b="0" i="0" smtClean="0">
                          <a:solidFill>
                            <a:srgbClr val="000000"/>
                          </a:solidFill>
                          <a:latin typeface="Calibri" charset="0"/>
                        </a:rPr>
                        <a:t>Instytucje mogą uwzględniać: </a:t>
                      </a:r>
                    </a:p>
                    <a:p>
                      <a:pPr marL="0" indent="0" algn="l">
                        <a:lnSpc>
                          <a:spcPct val="115000"/>
                        </a:lnSpc>
                        <a:spcBef>
                          <a:spcPts val="0"/>
                        </a:spcBef>
                        <a:spcAft>
                          <a:spcPts val="0"/>
                        </a:spcAft>
                        <a:buClr>
                          <a:sysClr val="windowText" lastClr="000000"/>
                        </a:buClr>
                        <a:buSzPct val="45000"/>
                        <a:buFont typeface="Symbol"/>
                        <a:buChar char=""/>
                        <a:tabLst/>
                      </a:pPr>
                      <a:r>
                        <a:rPr lang="en-US" sz="1200" b="0" i="0" smtClean="0">
                          <a:solidFill>
                            <a:srgbClr val="000000"/>
                          </a:solidFill>
                          <a:latin typeface="Calibri" charset="0"/>
                        </a:rPr>
                        <a:t>Doradztwo i przeszkolenie na temat leków przeciwpsychotycznych lub psychoterapii udzielone przez pracownika służby zdrowia,Instytucje psychoterapeutyczne.</a:t>
                      </a:r>
                    </a:p>
                    <a:p>
                      <a:pPr marL="0" indent="0" algn="l">
                        <a:lnSpc>
                          <a:spcPct val="115000"/>
                        </a:lnSpc>
                        <a:spcBef>
                          <a:spcPts val="0"/>
                        </a:spcBef>
                        <a:spcAft>
                          <a:spcPts val="0"/>
                        </a:spcAft>
                        <a:buNone/>
                        <a:tabLst/>
                      </a:pPr>
                      <a:r>
                        <a:rPr lang="en-US" sz="1200" b="0" i="0" smtClean="0">
                          <a:solidFill>
                            <a:srgbClr val="000000"/>
                          </a:solidFill>
                          <a:latin typeface="Calibri" charset="0"/>
                        </a:rPr>
                        <a:t> </a:t>
                      </a:r>
                    </a:p>
                    <a:p>
                      <a:pPr marL="0" indent="0" algn="l">
                        <a:lnSpc>
                          <a:spcPct val="115000"/>
                        </a:lnSpc>
                        <a:spcBef>
                          <a:spcPts val="0"/>
                        </a:spcBef>
                        <a:spcAft>
                          <a:spcPts val="0"/>
                        </a:spcAft>
                        <a:buNone/>
                        <a:tabLst/>
                      </a:pPr>
                      <a:r>
                        <a:rPr lang="en-US" sz="1200" b="0" i="0" smtClean="0">
                          <a:solidFill>
                            <a:srgbClr val="000000"/>
                          </a:solidFill>
                          <a:latin typeface="Calibri" charset="0"/>
                        </a:rPr>
                        <a:t>Działania mogą dotyczyć:</a:t>
                      </a:r>
                    </a:p>
                    <a:p>
                      <a:pPr marL="0" indent="0" algn="l">
                        <a:lnSpc>
                          <a:spcPct val="115000"/>
                        </a:lnSpc>
                        <a:spcBef>
                          <a:spcPts val="0"/>
                        </a:spcBef>
                        <a:spcAft>
                          <a:spcPts val="0"/>
                        </a:spcAft>
                        <a:buClr>
                          <a:sysClr val="windowText" lastClr="000000"/>
                        </a:buClr>
                        <a:buSzPct val="45000"/>
                        <a:buFont typeface="Symbol"/>
                        <a:buChar char=""/>
                        <a:tabLst/>
                      </a:pPr>
                      <a:r>
                        <a:rPr lang="en-US" sz="1200" b="0" i="0" smtClean="0">
                          <a:solidFill>
                            <a:srgbClr val="000000"/>
                          </a:solidFill>
                          <a:latin typeface="Calibri" charset="0"/>
                        </a:rPr>
                        <a:t>Zasięgnięcia informacji u lekarza jakie psychologiczne terapie są dostępne i dokonania wyboru,Zebrania informacji na temat psychoterapii przez dotarcie do nich lub rozmowę z lekarzem,Umówienia się na wizytę do lekarza, aby ustalić leczenie farmakologiczne, Uzyskania informacji na temat leków przeciwpsychotycznych np. poprzez rozmowę z lekarzem ,Wybrania prywatnego psychoterapeuty,Prośby o zmianę leków biorąc pod uwagę ich skuteczność, efekty uboczne i kontrolę leczenia,Ustalenia regularnych weryfikacji sposobu leczenia farmakologicznego,Wyszukania sposobów na lepsze kontrolowanie leczenia farmakologicznego np. przez znalezienie sposobu na codzienne pamiętanie o wzięciu leków,Dowiedzenia się więcej na temat uzupełniających terapii.</a:t>
                      </a:r>
                    </a:p>
                    <a:p>
                      <a:pPr marL="0" indent="0" algn="l">
                        <a:lnSpc>
                          <a:spcPct val="115000"/>
                        </a:lnSpc>
                        <a:spcBef>
                          <a:spcPts val="0"/>
                        </a:spcBef>
                        <a:spcAft>
                          <a:spcPts val="0"/>
                        </a:spcAft>
                        <a:buNone/>
                        <a:tabLst/>
                      </a:pPr>
                      <a:r>
                        <a:rPr lang="en-US" sz="1000" b="0" i="0" smtClean="0">
                          <a:solidFill>
                            <a:srgbClr val="000000"/>
                          </a:solidFill>
                          <a:latin typeface="Calibri" charset="0"/>
                        </a:rPr>
                        <a:t> </a:t>
                      </a:r>
                    </a:p>
                    <a:p>
                      <a:pPr marL="0" indent="0" algn="l">
                        <a:lnSpc>
                          <a:spcPct val="115000"/>
                        </a:lnSpc>
                        <a:spcBef>
                          <a:spcPts val="0"/>
                        </a:spcBef>
                        <a:spcAft>
                          <a:spcPts val="0"/>
                        </a:spcAft>
                        <a:buNone/>
                        <a:tabLst/>
                      </a:pPr>
                      <a:r>
                        <a:rPr lang="en-US" sz="1000" b="0" i="0" smtClean="0">
                          <a:solidFill>
                            <a:srgbClr val="000000"/>
                          </a:solidFill>
                          <a:latin typeface="Calibri" charset="0"/>
                        </a:rPr>
                        <a:t> </a:t>
                      </a:r>
                    </a:p>
                  </a:txBody>
                  <a:tcPr>
                    <a:lnL w="2880">
                      <a:solidFill>
                        <a:srgbClr val="FFFFFF"/>
                      </a:solidFill>
                      <a:prstDash val="solid"/>
                      <a:round/>
                      <a:headEnd type="none" w="med" len="med"/>
                      <a:tailEnd type="none" w="med" len="med"/>
                    </a:lnL>
                    <a:lnR w="2880">
                      <a:solidFill>
                        <a:srgbClr val="FFFFFF"/>
                      </a:solidFill>
                      <a:prstDash val="solid"/>
                      <a:round/>
                      <a:headEnd type="none" w="med" len="med"/>
                      <a:tailEnd type="none" w="med" len="med"/>
                    </a:lnR>
                    <a:lnT w="2880">
                      <a:solidFill>
                        <a:srgbClr val="FFFFFF"/>
                      </a:solidFill>
                      <a:prstDash val="solid"/>
                      <a:round/>
                      <a:headEnd type="none" w="med" len="med"/>
                      <a:tailEnd type="none" w="med" len="med"/>
                    </a:lnT>
                    <a:lnB w="2880">
                      <a:solidFill>
                        <a:srgbClr val="FFFFFF"/>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0"/>
                        </a:spcAft>
                        <a:buNone/>
                        <a:tabLst/>
                      </a:pPr>
                      <a:r>
                        <a:rPr lang="en-US" sz="1200" b="0" i="0" smtClean="0">
                          <a:solidFill>
                            <a:srgbClr val="000000"/>
                          </a:solidFill>
                          <a:latin typeface="Calibri" charset="0"/>
                        </a:rPr>
                        <a:t>Należy umieścić tutaj konkretne daty. Długoterminowy cel (taki jak „zredukowanie efektów ubocznych leków”) może być osiągalny w ciągu roku;  pośrednie, krótkoterminowe działania (takie jak „rozmowa o opcjach leczenia z lekarzem”) mogą być osiągalne w ciągu miesiąca.</a:t>
                      </a:r>
                    </a:p>
                    <a:p>
                      <a:pPr marL="0" indent="0" algn="l">
                        <a:lnSpc>
                          <a:spcPct val="115000"/>
                        </a:lnSpc>
                        <a:spcBef>
                          <a:spcPts val="0"/>
                        </a:spcBef>
                        <a:spcAft>
                          <a:spcPts val="0"/>
                        </a:spcAft>
                        <a:buNone/>
                        <a:tabLst/>
                      </a:pPr>
                      <a:r>
                        <a:rPr lang="en-US" sz="1000" b="0" i="0" smtClean="0">
                          <a:solidFill>
                            <a:srgbClr val="000000"/>
                          </a:solidFill>
                          <a:latin typeface="Calibri" charset="0"/>
                        </a:rPr>
                        <a:t> </a:t>
                      </a:r>
                    </a:p>
                  </a:txBody>
                  <a:tcPr>
                    <a:lnL w="2880">
                      <a:solidFill>
                        <a:srgbClr val="FFFFFF"/>
                      </a:solidFill>
                      <a:prstDash val="solid"/>
                      <a:round/>
                      <a:headEnd type="none" w="med" len="med"/>
                      <a:tailEnd type="none" w="med" len="med"/>
                    </a:lnL>
                    <a:lnR w="2880">
                      <a:solidFill>
                        <a:srgbClr val="FFFFFF"/>
                      </a:solidFill>
                      <a:prstDash val="solid"/>
                      <a:round/>
                      <a:headEnd type="none" w="med" len="med"/>
                      <a:tailEnd type="none" w="med" len="med"/>
                    </a:lnR>
                    <a:lnT w="2880">
                      <a:solidFill>
                        <a:srgbClr val="FFFFFF"/>
                      </a:solidFill>
                      <a:prstDash val="solid"/>
                      <a:round/>
                      <a:headEnd type="none" w="med" len="med"/>
                      <a:tailEnd type="none" w="med" len="med"/>
                    </a:lnT>
                    <a:lnB w="2880">
                      <a:solidFill>
                        <a:srgbClr val="FFFFFF"/>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0"/>
                        </a:spcAft>
                        <a:buNone/>
                        <a:tabLst/>
                      </a:pPr>
                      <a:r>
                        <a:rPr lang="en-US" sz="1200" b="0" i="0" smtClean="0">
                          <a:solidFill>
                            <a:srgbClr val="000000"/>
                          </a:solidFill>
                          <a:latin typeface="Calibri" charset="0"/>
                        </a:rPr>
                        <a:t>Głównymi osobami, mogącymi zapewnić wsparcie w tej dziedzinie są psychiatra, lekarz rodzinny, pielęgniarka, psycholog i psychoterapeuta. </a:t>
                      </a:r>
                    </a:p>
                    <a:p>
                      <a:pPr marL="0" indent="0" algn="l">
                        <a:lnSpc>
                          <a:spcPct val="115000"/>
                        </a:lnSpc>
                        <a:spcBef>
                          <a:spcPts val="0"/>
                        </a:spcBef>
                        <a:spcAft>
                          <a:spcPts val="0"/>
                        </a:spcAft>
                        <a:buNone/>
                        <a:tabLst/>
                      </a:pPr>
                      <a:r>
                        <a:rPr lang="en-US" sz="1200" b="0" i="0" smtClean="0">
                          <a:solidFill>
                            <a:srgbClr val="000000"/>
                          </a:solidFill>
                          <a:latin typeface="Calibri" charset="0"/>
                        </a:rPr>
                        <a:t>Innymi osobami wspierającymi mogą być:</a:t>
                      </a:r>
                    </a:p>
                    <a:p>
                      <a:pPr marL="0" indent="0" algn="l">
                        <a:lnSpc>
                          <a:spcPct val="115000"/>
                        </a:lnSpc>
                        <a:spcBef>
                          <a:spcPts val="0"/>
                        </a:spcBef>
                        <a:spcAft>
                          <a:spcPts val="0"/>
                        </a:spcAft>
                        <a:buClr>
                          <a:sysClr val="windowText" lastClr="000000"/>
                        </a:buClr>
                        <a:buSzPct val="45000"/>
                        <a:buFont typeface="Symbol"/>
                        <a:buChar char=""/>
                        <a:tabLst/>
                      </a:pPr>
                      <a:r>
                        <a:rPr lang="en-US" sz="1200" b="0" i="0" smtClean="0">
                          <a:solidFill>
                            <a:srgbClr val="000000"/>
                          </a:solidFill>
                          <a:latin typeface="Calibri" charset="0"/>
                        </a:rPr>
                        <a:t>Środowiskowa pielęgniarka psychiatryczna,Farmaceuta,  Rzecznik Praw Pacjenta Szpitala Psychiatrycznego</a:t>
                      </a:r>
                    </a:p>
                    <a:p>
                      <a:pPr marL="41400" indent="0" algn="l">
                        <a:lnSpc>
                          <a:spcPct val="115000"/>
                        </a:lnSpc>
                        <a:spcBef>
                          <a:spcPts val="0"/>
                        </a:spcBef>
                        <a:spcAft>
                          <a:spcPts val="0"/>
                        </a:spcAft>
                        <a:buNone/>
                        <a:tabLst/>
                      </a:pPr>
                      <a:r>
                        <a:rPr lang="en-US" sz="1200" b="0" i="0" smtClean="0">
                          <a:solidFill>
                            <a:srgbClr val="000000"/>
                          </a:solidFill>
                          <a:latin typeface="Calibri" charset="0"/>
                        </a:rPr>
                        <a:t>i/lub</a:t>
                      </a:r>
                    </a:p>
                    <a:p>
                      <a:pPr marL="0" indent="0" algn="l">
                        <a:lnSpc>
                          <a:spcPct val="115000"/>
                        </a:lnSpc>
                        <a:spcBef>
                          <a:spcPts val="0"/>
                        </a:spcBef>
                        <a:spcAft>
                          <a:spcPts val="0"/>
                        </a:spcAft>
                        <a:buClr>
                          <a:sysClr val="windowText" lastClr="000000"/>
                        </a:buClr>
                        <a:buSzPct val="45000"/>
                        <a:buFont typeface="Symbol"/>
                        <a:buChar char=""/>
                        <a:tabLst/>
                      </a:pPr>
                      <a:r>
                        <a:rPr lang="en-US" sz="1200" b="0" i="0" smtClean="0">
                          <a:solidFill>
                            <a:srgbClr val="000000"/>
                          </a:solidFill>
                          <a:latin typeface="Calibri" charset="0"/>
                        </a:rPr>
                        <a:t>Członek rodziny lub inny opiekun,Koordynator Opieki,Pacjent</a:t>
                      </a:r>
                    </a:p>
                    <a:p>
                      <a:pPr marL="0" indent="0" algn="l">
                        <a:lnSpc>
                          <a:spcPct val="115000"/>
                        </a:lnSpc>
                        <a:spcBef>
                          <a:spcPts val="0"/>
                        </a:spcBef>
                        <a:spcAft>
                          <a:spcPts val="0"/>
                        </a:spcAft>
                        <a:buNone/>
                        <a:tabLst/>
                      </a:pPr>
                      <a:r>
                        <a:rPr lang="en-US" sz="1000" b="0" i="0" smtClean="0">
                          <a:solidFill>
                            <a:srgbClr val="000000"/>
                          </a:solidFill>
                          <a:latin typeface="Calibri" charset="0"/>
                        </a:rPr>
                        <a:t> </a:t>
                      </a:r>
                    </a:p>
                  </a:txBody>
                  <a:tcPr>
                    <a:lnL w="2880">
                      <a:solidFill>
                        <a:srgbClr val="FFFFFF"/>
                      </a:solidFill>
                      <a:prstDash val="solid"/>
                      <a:round/>
                      <a:headEnd type="none" w="med" len="med"/>
                      <a:tailEnd type="none" w="med" len="med"/>
                    </a:lnL>
                    <a:lnR w="2880">
                      <a:solidFill>
                        <a:srgbClr val="FFFFFF"/>
                      </a:solidFill>
                      <a:prstDash val="solid"/>
                      <a:round/>
                      <a:headEnd type="none" w="med" len="med"/>
                      <a:tailEnd type="none" w="med" len="med"/>
                    </a:lnR>
                    <a:lnT w="2880">
                      <a:solidFill>
                        <a:srgbClr val="FFFFFF"/>
                      </a:solidFill>
                      <a:prstDash val="solid"/>
                      <a:round/>
                      <a:headEnd type="none" w="med" len="med"/>
                      <a:tailEnd type="none" w="med" len="med"/>
                    </a:lnT>
                    <a:lnB w="2880">
                      <a:solidFill>
                        <a:srgbClr val="FFFFFF"/>
                      </a:solidFill>
                      <a:prstDash val="solid"/>
                      <a:round/>
                      <a:headEnd type="none" w="med" len="med"/>
                      <a:tailEnd type="none" w="med" len="med"/>
                    </a:lnB>
                    <a:lnTlToBr>
                      <a:noFill/>
                    </a:lnTlToBr>
                    <a:lnBlToTr>
                      <a:noFill/>
                    </a:lnBlToTr>
                    <a:solidFill>
                      <a:srgbClr val="D0D8E7"/>
                    </a:solidFill>
                  </a:tcPr>
                </a:tc>
              </a:tr>
            </a:tbl>
          </a:graphicData>
        </a:graphic>
      </p:graphicFrame>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p:cNvGraphicFramePr>
            <a:graphicFrameLocks noChangeAspect="1"/>
          </p:cNvGraphicFramePr>
          <p:nvPr/>
        </p:nvGraphicFramePr>
        <p:xfrm>
          <a:off x="71640" y="107280"/>
          <a:ext cx="9864720" cy="7566294"/>
        </p:xfrm>
        <a:graphic>
          <a:graphicData uri="http://schemas.openxmlformats.org/drawingml/2006/table">
            <a:tbl>
              <a:tblPr/>
              <a:tblGrid>
                <a:gridCol w="3408120"/>
                <a:gridCol w="3676680"/>
                <a:gridCol w="1233360"/>
                <a:gridCol w="1546560"/>
              </a:tblGrid>
              <a:tr h="306720">
                <a:tc gridSpan="4">
                  <a:txBody>
                    <a:bodyPr/>
                    <a:lstStyle/>
                    <a:p>
                      <a:pPr marL="0" indent="0" algn="l">
                        <a:lnSpc>
                          <a:spcPct val="115000"/>
                        </a:lnSpc>
                        <a:spcBef>
                          <a:spcPts val="0"/>
                        </a:spcBef>
                        <a:spcAft>
                          <a:spcPts val="0"/>
                        </a:spcAft>
                        <a:buNone/>
                        <a:tabLst/>
                      </a:pPr>
                      <a:r>
                        <a:rPr lang="en-US" sz="1200" b="0" i="0" smtClean="0">
                          <a:solidFill>
                            <a:srgbClr val="FFFFFF"/>
                          </a:solidFill>
                          <a:latin typeface="Calibri" charset="0"/>
                        </a:rPr>
                        <a:t>e. Obowiązki Rodzicielskie i Opiekuńcze</a:t>
                      </a:r>
                    </a:p>
                  </a:txBody>
                  <a:tcPr>
                    <a:lnL w="360" cap="flat" cmpd="sng" algn="ctr">
                      <a:solidFill>
                        <a:srgbClr val="FFFFFF"/>
                      </a:solidFill>
                      <a:prstDash val="solid"/>
                      <a:round/>
                      <a:headEnd type="none" w="med" len="med"/>
                      <a:tailEnd type="none" w="med" len="med"/>
                    </a:lnL>
                    <a:lnR w="360" cap="flat" cmpd="sng" algn="ctr">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360" cap="flat" cmpd="sng" algn="ctr">
                      <a:solidFill>
                        <a:srgbClr val="FFFFFF"/>
                      </a:solidFill>
                      <a:prstDash val="solid"/>
                      <a:round/>
                      <a:headEnd type="none" w="med" len="med"/>
                      <a:tailEnd type="none" w="med" len="med"/>
                    </a:lnB>
                    <a:lnTlToBr>
                      <a:noFill/>
                    </a:lnTlToBr>
                    <a:lnBlToTr>
                      <a:noFill/>
                    </a:lnBlToTr>
                    <a:solidFill>
                      <a:srgbClr val="4F81BD"/>
                    </a:solidFill>
                  </a:tcPr>
                </a:tc>
                <a:tc hMerge="1">
                  <a:txBody>
                    <a:bodyPr/>
                    <a:lstStyle/>
                    <a:p>
                      <a:endParaRPr/>
                    </a:p>
                  </a:txBody>
                  <a:tcPr/>
                </a:tc>
                <a:tc hMerge="1">
                  <a:txBody>
                    <a:bodyPr/>
                    <a:lstStyle/>
                    <a:p>
                      <a:endParaRPr/>
                    </a:p>
                  </a:txBody>
                  <a:tcPr/>
                </a:tc>
                <a:tc hMerge="1">
                  <a:txBody>
                    <a:bodyPr/>
                    <a:lstStyle/>
                    <a:p>
                      <a:endParaRPr/>
                    </a:p>
                  </a:txBody>
                  <a:tcPr/>
                </a:tc>
              </a:tr>
              <a:tr h="7063920">
                <a:tc>
                  <a:txBody>
                    <a:bodyPr/>
                    <a:lstStyle/>
                    <a:p>
                      <a:pPr marL="0" indent="0" algn="l">
                        <a:lnSpc>
                          <a:spcPct val="115000"/>
                        </a:lnSpc>
                        <a:spcBef>
                          <a:spcPts val="0"/>
                        </a:spcBef>
                        <a:spcAft>
                          <a:spcPts val="0"/>
                        </a:spcAft>
                        <a:buNone/>
                        <a:tabLst/>
                      </a:pPr>
                      <a:r>
                        <a:rPr lang="en-US" sz="1300" b="0" i="0" smtClean="0">
                          <a:solidFill>
                            <a:srgbClr val="FF3366"/>
                          </a:solidFill>
                          <a:latin typeface="Calibri" charset="0"/>
                        </a:rPr>
                        <a:t>Dla wielu osób długoterminowym celem w części Obowiązki Rodzicielskie Opiekuńcze będzie podtrzymanie roli odpowiedzialnego i godnego zaufania rodzica lub opiekuna o takim stopniu niezależności, jak jest to możliwe w tej roli.</a:t>
                      </a:r>
                    </a:p>
                    <a:p>
                      <a:pPr marL="0" indent="0" algn="l">
                        <a:lnSpc>
                          <a:spcPct val="115000"/>
                        </a:lnSpc>
                        <a:spcBef>
                          <a:spcPts val="0"/>
                        </a:spcBef>
                        <a:spcAft>
                          <a:spcPts val="0"/>
                        </a:spcAft>
                        <a:buNone/>
                        <a:tabLst/>
                      </a:pPr>
                      <a:r>
                        <a:rPr lang="en-US" sz="1100" b="0" i="0" smtClean="0">
                          <a:solidFill>
                            <a:srgbClr val="660066"/>
                          </a:solidFill>
                          <a:latin typeface="Calibri" charset="0"/>
                        </a:rPr>
                        <a:t> </a:t>
                      </a:r>
                    </a:p>
                    <a:p>
                      <a:pPr marL="0" indent="0" algn="l">
                        <a:lnSpc>
                          <a:spcPct val="115000"/>
                        </a:lnSpc>
                        <a:spcBef>
                          <a:spcPts val="0"/>
                        </a:spcBef>
                        <a:spcAft>
                          <a:spcPts val="0"/>
                        </a:spcAft>
                        <a:buNone/>
                        <a:tabLst/>
                      </a:pPr>
                      <a:r>
                        <a:rPr lang="en-US" sz="1100" b="0" i="0" smtClean="0">
                          <a:solidFill>
                            <a:srgbClr val="660066"/>
                          </a:solidFill>
                          <a:latin typeface="Calibri" charset="0"/>
                        </a:rPr>
                        <a:t>Proponujemy wykorzystać tę możliwość dla określenia wszelkich relacji rodzicielskich lub opiekuńczych, które Pacjent podtrzymuje. Celem może być uzyskanie niezbędnej pomocy, aby podtrzymać lub poprawić umiejętności wywiązywania się z roli rodzicielskiej/opiekuńczej. Może to uwzględniać uzyskanie wsparcia finansowego (włącznie z należnymi zasiłkami) lub odnalezienie możliwości na przerwy w pełnieniu roli opiekuna. </a:t>
                      </a:r>
                    </a:p>
                    <a:p>
                      <a:pPr marL="0" indent="0" algn="l">
                        <a:lnSpc>
                          <a:spcPct val="115000"/>
                        </a:lnSpc>
                        <a:spcBef>
                          <a:spcPts val="0"/>
                        </a:spcBef>
                        <a:spcAft>
                          <a:spcPts val="0"/>
                        </a:spcAft>
                        <a:buNone/>
                        <a:tabLst/>
                      </a:pPr>
                      <a:r>
                        <a:rPr lang="en-US" sz="1100" b="0" i="0" smtClean="0">
                          <a:solidFill>
                            <a:srgbClr val="660066"/>
                          </a:solidFill>
                          <a:latin typeface="Calibri" charset="0"/>
                        </a:rPr>
                        <a:t> </a:t>
                      </a:r>
                    </a:p>
                    <a:p>
                      <a:pPr marL="0" indent="0" algn="l">
                        <a:lnSpc>
                          <a:spcPct val="115000"/>
                        </a:lnSpc>
                        <a:spcBef>
                          <a:spcPts val="0"/>
                        </a:spcBef>
                        <a:spcAft>
                          <a:spcPts val="0"/>
                        </a:spcAft>
                        <a:buNone/>
                        <a:tabLst/>
                      </a:pPr>
                      <a:r>
                        <a:rPr lang="en-US" sz="1100" b="0" i="0" smtClean="0">
                          <a:solidFill>
                            <a:srgbClr val="660066"/>
                          </a:solidFill>
                          <a:latin typeface="Calibri" charset="0"/>
                        </a:rPr>
                        <a:t>Pacjent może przedyskutować kwestie rodzicielstwa/opieki ze swoim lekarzem rodzinnym, pracownikiem służby zdrowia lub zdrowia psychicznego, pracownikiem Biura Rzecznika Praw Pacjenta pracownikiem Biura Rzecznika Praw Dziecka,  bądź zasięgnąć porady w Towarzystwie Przyjaciół Dzieci, Ośrodku Wsparcia Dziecka i Rodziny, Poradniach szkolno-pedagogicznych, u asystenta rodziny i/lub pracownika socjalnego</a:t>
                      </a:r>
                    </a:p>
                    <a:p>
                      <a:pPr marL="0" indent="0" algn="l">
                        <a:lnSpc>
                          <a:spcPct val="115000"/>
                        </a:lnSpc>
                        <a:spcBef>
                          <a:spcPts val="0"/>
                        </a:spcBef>
                        <a:spcAft>
                          <a:spcPts val="0"/>
                        </a:spcAft>
                        <a:buNone/>
                        <a:tabLst/>
                      </a:pPr>
                      <a:r>
                        <a:rPr lang="en-US" sz="1100" b="0" i="0" smtClean="0">
                          <a:solidFill>
                            <a:srgbClr val="660066"/>
                          </a:solidFill>
                          <a:latin typeface="Calibri" charset="0"/>
                        </a:rPr>
                        <a:t> </a:t>
                      </a:r>
                    </a:p>
                    <a:p>
                      <a:pPr marL="0" indent="0" algn="l">
                        <a:lnSpc>
                          <a:spcPct val="115000"/>
                        </a:lnSpc>
                        <a:spcBef>
                          <a:spcPts val="0"/>
                        </a:spcBef>
                        <a:spcAft>
                          <a:spcPts val="0"/>
                        </a:spcAft>
                        <a:buNone/>
                        <a:tabLst/>
                      </a:pPr>
                      <a:r>
                        <a:rPr lang="en-US" sz="1100" b="0" i="0" smtClean="0">
                          <a:solidFill>
                            <a:srgbClr val="660066"/>
                          </a:solidFill>
                          <a:latin typeface="Calibri" charset="0"/>
                        </a:rPr>
                        <a:t>Jeśli osoba objęta Planem Opieki przebywa w szpitalu, jej celem może być poprawienie kontaktu z domem lub odnowienie rodzicielskiej /opiekuńczej roli, kiedy wróci do swojej społeczności.</a:t>
                      </a:r>
                    </a:p>
                    <a:p>
                      <a:pPr marL="0" indent="0" algn="l">
                        <a:lnSpc>
                          <a:spcPct val="115000"/>
                        </a:lnSpc>
                        <a:spcBef>
                          <a:spcPts val="0"/>
                        </a:spcBef>
                        <a:spcAft>
                          <a:spcPts val="0"/>
                        </a:spcAft>
                        <a:buNone/>
                        <a:tabLst/>
                      </a:pPr>
                      <a:r>
                        <a:rPr lang="en-US" sz="1100" b="0" i="0" smtClean="0">
                          <a:solidFill>
                            <a:srgbClr val="660066"/>
                          </a:solidFill>
                          <a:latin typeface="Calibri" charset="0"/>
                        </a:rPr>
                        <a:t> </a:t>
                      </a:r>
                    </a:p>
                    <a:p>
                      <a:pPr marL="0" indent="0" algn="l">
                        <a:lnSpc>
                          <a:spcPct val="115000"/>
                        </a:lnSpc>
                        <a:spcBef>
                          <a:spcPts val="0"/>
                        </a:spcBef>
                        <a:spcAft>
                          <a:spcPts val="0"/>
                        </a:spcAft>
                        <a:buNone/>
                        <a:tabLst/>
                      </a:pPr>
                      <a:r>
                        <a:rPr lang="en-US" sz="1200" b="0" i="0" smtClean="0">
                          <a:solidFill>
                            <a:srgbClr val="FF3366"/>
                          </a:solidFill>
                          <a:latin typeface="Calibri" charset="0"/>
                        </a:rPr>
                        <a:t>Radzimy regularnie omawiać ten dział, podczas weryfikacji Planu, ponieważ obowiązki rodzicielskie/opiekuńcze często się zmieniają. </a:t>
                      </a:r>
                    </a:p>
                    <a:p>
                      <a:pPr marL="0" indent="0" algn="l">
                        <a:lnSpc>
                          <a:spcPct val="115000"/>
                        </a:lnSpc>
                        <a:spcBef>
                          <a:spcPts val="0"/>
                        </a:spcBef>
                        <a:spcAft>
                          <a:spcPts val="0"/>
                        </a:spcAft>
                        <a:buNone/>
                        <a:tabLst/>
                      </a:pPr>
                      <a:r>
                        <a:rPr lang="en-US" sz="900" b="0" i="0" smtClean="0">
                          <a:solidFill>
                            <a:srgbClr val="FFFFFF"/>
                          </a:solidFill>
                          <a:latin typeface="Calibri" charset="0"/>
                        </a:rPr>
                        <a:t> </a:t>
                      </a:r>
                    </a:p>
                  </a:txBody>
                  <a:tcPr>
                    <a:lnL w="2880">
                      <a:solidFill>
                        <a:srgbClr val="FFFFFF"/>
                      </a:solidFill>
                      <a:prstDash val="solid"/>
                      <a:round/>
                      <a:headEnd type="none" w="med" len="med"/>
                      <a:tailEnd type="none" w="med" len="med"/>
                    </a:lnL>
                    <a:lnR w="2880">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2880">
                      <a:solidFill>
                        <a:srgbClr val="FFFFFF"/>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0"/>
                        </a:spcAft>
                        <a:buNone/>
                        <a:tabLst/>
                      </a:pPr>
                      <a:r>
                        <a:rPr lang="en-US" sz="1100" b="0" i="0" smtClean="0">
                          <a:solidFill>
                            <a:srgbClr val="000000"/>
                          </a:solidFill>
                          <a:latin typeface="Calibri" charset="0"/>
                        </a:rPr>
                        <a:t>Instytucje mogą uwzględniać: </a:t>
                      </a:r>
                    </a:p>
                    <a:p>
                      <a:pPr marL="0" indent="0" algn="l">
                        <a:lnSpc>
                          <a:spcPct val="115000"/>
                        </a:lnSpc>
                        <a:spcBef>
                          <a:spcPts val="0"/>
                        </a:spcBef>
                        <a:spcAft>
                          <a:spcPts val="0"/>
                        </a:spcAft>
                        <a:buClr>
                          <a:sysClr val="windowText" lastClr="000000"/>
                        </a:buClr>
                        <a:buSzPct val="45000"/>
                        <a:buFont typeface="Symbol"/>
                        <a:buChar char=""/>
                        <a:tabLst/>
                      </a:pPr>
                      <a:r>
                        <a:rPr lang="en-US" sz="1100" b="0" i="0" smtClean="0">
                          <a:solidFill>
                            <a:srgbClr val="000000"/>
                          </a:solidFill>
                          <a:latin typeface="Calibri" charset="0"/>
                        </a:rPr>
                        <a:t>Określenie wysokości przysługujących zasiłków,Doradztwo i wsparcie rodzicielstwa przez organizacje doradcze,Rzecznik Praw Dziecka,Towarzystwo Przyjaciół Dzieci,Ośrodki Wsparcia Dziecka i Rodziny, Poradnie szkolno-pedagogiczne,Ośrodki Pomocy Społecznej,Ośrodki/Centra Pomocy Rodzinie,Organizacje pozarządowe np. Fundacja La Soleil.</a:t>
                      </a:r>
                    </a:p>
                    <a:p>
                      <a:pPr marL="0" indent="0" algn="l">
                        <a:lnSpc>
                          <a:spcPct val="115000"/>
                        </a:lnSpc>
                        <a:spcBef>
                          <a:spcPts val="0"/>
                        </a:spcBef>
                        <a:spcAft>
                          <a:spcPts val="0"/>
                        </a:spcAft>
                        <a:buNone/>
                        <a:tabLst/>
                      </a:pPr>
                      <a:r>
                        <a:rPr lang="en-US" sz="1100" b="0" i="0" smtClean="0">
                          <a:solidFill>
                            <a:srgbClr val="000000"/>
                          </a:solidFill>
                          <a:latin typeface="Calibri" charset="0"/>
                        </a:rPr>
                        <a:t> </a:t>
                      </a:r>
                    </a:p>
                    <a:p>
                      <a:pPr marL="0" indent="0" algn="l">
                        <a:lnSpc>
                          <a:spcPct val="115000"/>
                        </a:lnSpc>
                        <a:spcBef>
                          <a:spcPts val="0"/>
                        </a:spcBef>
                        <a:spcAft>
                          <a:spcPts val="0"/>
                        </a:spcAft>
                        <a:buNone/>
                        <a:tabLst/>
                      </a:pPr>
                      <a:r>
                        <a:rPr lang="en-US" sz="1100" b="0" i="0" smtClean="0">
                          <a:solidFill>
                            <a:srgbClr val="000000"/>
                          </a:solidFill>
                          <a:latin typeface="Calibri" charset="0"/>
                        </a:rPr>
                        <a:t>Działania mogą dotyczyć:</a:t>
                      </a:r>
                    </a:p>
                    <a:p>
                      <a:pPr marL="0" indent="0" algn="l">
                        <a:lnSpc>
                          <a:spcPct val="115000"/>
                        </a:lnSpc>
                        <a:spcBef>
                          <a:spcPts val="0"/>
                        </a:spcBef>
                        <a:spcAft>
                          <a:spcPts val="0"/>
                        </a:spcAft>
                        <a:buClr>
                          <a:sysClr val="windowText" lastClr="000000"/>
                        </a:buClr>
                        <a:buSzPct val="45000"/>
                        <a:buFont typeface="Symbol"/>
                        <a:buChar char=""/>
                        <a:tabLst/>
                      </a:pPr>
                      <a:r>
                        <a:rPr lang="en-US" sz="1100" b="0" i="0" smtClean="0">
                          <a:solidFill>
                            <a:srgbClr val="000000"/>
                          </a:solidFill>
                          <a:latin typeface="Calibri" charset="0"/>
                        </a:rPr>
                        <a:t>Dołączenia do grupy wsparcia dla opiekunów,Dołączenia do lokalnego klubu dla rodziców z dziećmi,Napisania planu na ewentualność pobytu w szpitalu określającego ustalenia w sprawach opieki,Zapewnienia osobie, którą się Pacjent opiekuje informacji na temat Jego choroby,Udzielenia informacji o sytuacji Pacjenta, Utworzenia sieci wsparcia wśród krewnych, przyjaciół, sąsiadów lub kolegów,Uzyskania informacji od lekarza lub pracownika służby zdrowia psychicznego na temat pomocy i wsparcia dla rodzin,Przeznaczenia każdego dnia czasu na zabawę lub robienie wspólnie czegoś z dzieckiem,Ustanowienie regularnego kontaktu z domem, gdy Pacjent jest w szpitalu np. przez telefon, sms lub email,Prośby o udostępnienie specjalnego pokoju na wizyty rodziny tak, aby dzieci Pacjenta nie musiały wchodzić na oddział szpitalny.</a:t>
                      </a:r>
                    </a:p>
                    <a:p>
                      <a:pPr marL="0" indent="0" algn="l">
                        <a:lnSpc>
                          <a:spcPct val="115000"/>
                        </a:lnSpc>
                        <a:spcBef>
                          <a:spcPts val="0"/>
                        </a:spcBef>
                        <a:spcAft>
                          <a:spcPts val="0"/>
                        </a:spcAft>
                        <a:buNone/>
                        <a:tabLst/>
                      </a:pPr>
                      <a:r>
                        <a:rPr lang="en-US" sz="1100" b="0" i="0" smtClean="0">
                          <a:solidFill>
                            <a:srgbClr val="000000"/>
                          </a:solidFill>
                          <a:latin typeface="Calibri" charset="0"/>
                        </a:rPr>
                        <a:t> </a:t>
                      </a:r>
                    </a:p>
                  </a:txBody>
                  <a:tcPr>
                    <a:lnL w="2880">
                      <a:solidFill>
                        <a:srgbClr val="FFFFFF"/>
                      </a:solidFill>
                      <a:prstDash val="solid"/>
                      <a:round/>
                      <a:headEnd type="none" w="med" len="med"/>
                      <a:tailEnd type="none" w="med" len="med"/>
                    </a:lnL>
                    <a:lnR w="2880">
                      <a:solidFill>
                        <a:srgbClr val="FFFFFF"/>
                      </a:solidFill>
                      <a:prstDash val="solid"/>
                      <a:round/>
                      <a:headEnd type="none" w="med" len="med"/>
                      <a:tailEnd type="none" w="med" len="med"/>
                    </a:lnR>
                    <a:lnT w="2880">
                      <a:solidFill>
                        <a:srgbClr val="FFFFFF"/>
                      </a:solidFill>
                      <a:prstDash val="solid"/>
                      <a:round/>
                      <a:headEnd type="none" w="med" len="med"/>
                      <a:tailEnd type="none" w="med" len="med"/>
                    </a:lnT>
                    <a:lnB w="2880">
                      <a:solidFill>
                        <a:srgbClr val="FFFFFF"/>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0"/>
                        </a:spcAft>
                        <a:buNone/>
                        <a:tabLst/>
                      </a:pPr>
                      <a:r>
                        <a:rPr lang="en-US" sz="1400" b="0" i="0" smtClean="0">
                          <a:solidFill>
                            <a:srgbClr val="000000"/>
                          </a:solidFill>
                          <a:latin typeface="Calibri" charset="0"/>
                        </a:rPr>
                        <a:t>Należy umieść tutaj konkretne daty. Długoterminowy cel (taki jak „dołączenie do grupy wsparcia dla opiekunów”) może być osiągalny w ciągu sześciu miesięcy;  pośrednie krótkoterminowe działania (takie jak „skontaktowanie się z pracownikiem socjalnym) mogą być osiągalne w ciągu dwóch miesięcy.</a:t>
                      </a:r>
                    </a:p>
                    <a:p>
                      <a:pPr marL="0" indent="0" algn="l">
                        <a:lnSpc>
                          <a:spcPct val="115000"/>
                        </a:lnSpc>
                        <a:spcBef>
                          <a:spcPts val="0"/>
                        </a:spcBef>
                        <a:spcAft>
                          <a:spcPts val="0"/>
                        </a:spcAft>
                        <a:buNone/>
                        <a:tabLst/>
                      </a:pPr>
                      <a:r>
                        <a:rPr lang="en-US" sz="900" b="0" i="0" smtClean="0">
                          <a:solidFill>
                            <a:srgbClr val="000000"/>
                          </a:solidFill>
                          <a:latin typeface="Calibri" charset="0"/>
                        </a:rPr>
                        <a:t> </a:t>
                      </a:r>
                    </a:p>
                  </a:txBody>
                  <a:tcPr>
                    <a:lnL w="2880">
                      <a:solidFill>
                        <a:srgbClr val="FFFFFF"/>
                      </a:solidFill>
                      <a:prstDash val="solid"/>
                      <a:round/>
                      <a:headEnd type="none" w="med" len="med"/>
                      <a:tailEnd type="none" w="med" len="med"/>
                    </a:lnL>
                    <a:lnR w="2880">
                      <a:solidFill>
                        <a:srgbClr val="FFFFFF"/>
                      </a:solidFill>
                      <a:prstDash val="solid"/>
                      <a:round/>
                      <a:headEnd type="none" w="med" len="med"/>
                      <a:tailEnd type="none" w="med" len="med"/>
                    </a:lnR>
                    <a:lnT w="2880">
                      <a:solidFill>
                        <a:srgbClr val="FFFFFF"/>
                      </a:solidFill>
                      <a:prstDash val="solid"/>
                      <a:round/>
                      <a:headEnd type="none" w="med" len="med"/>
                      <a:tailEnd type="none" w="med" len="med"/>
                    </a:lnT>
                    <a:lnB w="2880">
                      <a:solidFill>
                        <a:srgbClr val="FFFFFF"/>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0"/>
                        </a:spcAft>
                        <a:buNone/>
                        <a:tabLst/>
                      </a:pPr>
                      <a:r>
                        <a:rPr lang="en-US" sz="1200" b="0" i="0" smtClean="0">
                          <a:solidFill>
                            <a:srgbClr val="000000"/>
                          </a:solidFill>
                          <a:latin typeface="Calibri" charset="0"/>
                        </a:rPr>
                        <a:t>Osobami, które w głównym stopniu będą udzielały wsparcia mogą być Twój lekarz rodzinny, pielęgniarka.</a:t>
                      </a:r>
                    </a:p>
                    <a:p>
                      <a:pPr marL="0" indent="0" algn="l">
                        <a:lnSpc>
                          <a:spcPct val="115000"/>
                        </a:lnSpc>
                        <a:spcBef>
                          <a:spcPts val="0"/>
                        </a:spcBef>
                        <a:spcAft>
                          <a:spcPts val="0"/>
                        </a:spcAft>
                        <a:buNone/>
                        <a:tabLst/>
                      </a:pPr>
                      <a:r>
                        <a:rPr lang="en-US" sz="1200" b="0" i="0" smtClean="0">
                          <a:solidFill>
                            <a:srgbClr val="000000"/>
                          </a:solidFill>
                          <a:latin typeface="Calibri" charset="0"/>
                        </a:rPr>
                        <a:t>Innymi osobami wspierającymi mogą być:</a:t>
                      </a:r>
                    </a:p>
                    <a:p>
                      <a:pPr marL="0" indent="0" algn="l">
                        <a:lnSpc>
                          <a:spcPct val="115000"/>
                        </a:lnSpc>
                        <a:spcBef>
                          <a:spcPts val="0"/>
                        </a:spcBef>
                        <a:spcAft>
                          <a:spcPts val="0"/>
                        </a:spcAft>
                        <a:buClr>
                          <a:sysClr val="windowText" lastClr="000000"/>
                        </a:buClr>
                        <a:buSzPct val="45000"/>
                        <a:buFont typeface="Symbol"/>
                        <a:buChar char=""/>
                        <a:tabLst/>
                      </a:pPr>
                      <a:r>
                        <a:rPr lang="en-US" sz="1200" b="0" i="0" smtClean="0">
                          <a:solidFill>
                            <a:srgbClr val="000000"/>
                          </a:solidFill>
                          <a:latin typeface="Calibri" charset="0"/>
                        </a:rPr>
                        <a:t>Nauczyciel,Pracownik Socjalny zajmujący się dziećmi,Kurator społeczny, Asystent rodziny,Biura Porad Obywatelskich,Wolontariusze</a:t>
                      </a:r>
                    </a:p>
                    <a:p>
                      <a:pPr marL="41400" indent="0" algn="l">
                        <a:lnSpc>
                          <a:spcPct val="115000"/>
                        </a:lnSpc>
                        <a:spcBef>
                          <a:spcPts val="0"/>
                        </a:spcBef>
                        <a:spcAft>
                          <a:spcPts val="0"/>
                        </a:spcAft>
                        <a:buNone/>
                        <a:tabLst/>
                      </a:pPr>
                      <a:r>
                        <a:rPr lang="en-US" sz="1200" b="0" i="0" smtClean="0">
                          <a:solidFill>
                            <a:srgbClr val="000000"/>
                          </a:solidFill>
                          <a:latin typeface="Calibri" charset="0"/>
                        </a:rPr>
                        <a:t> </a:t>
                      </a:r>
                    </a:p>
                    <a:p>
                      <a:pPr marL="0" indent="0" algn="l">
                        <a:lnSpc>
                          <a:spcPct val="115000"/>
                        </a:lnSpc>
                        <a:spcBef>
                          <a:spcPts val="0"/>
                        </a:spcBef>
                        <a:spcAft>
                          <a:spcPts val="0"/>
                        </a:spcAft>
                        <a:buNone/>
                        <a:tabLst/>
                      </a:pPr>
                      <a:r>
                        <a:rPr lang="en-US" sz="1200" b="0" i="0" smtClean="0">
                          <a:solidFill>
                            <a:srgbClr val="000000"/>
                          </a:solidFill>
                          <a:latin typeface="Calibri" charset="0"/>
                        </a:rPr>
                        <a:t>i/lub</a:t>
                      </a:r>
                    </a:p>
                    <a:p>
                      <a:pPr marL="0" indent="0" algn="l">
                        <a:lnSpc>
                          <a:spcPct val="115000"/>
                        </a:lnSpc>
                        <a:spcBef>
                          <a:spcPts val="0"/>
                        </a:spcBef>
                        <a:spcAft>
                          <a:spcPts val="0"/>
                        </a:spcAft>
                        <a:buClr>
                          <a:sysClr val="windowText" lastClr="000000"/>
                        </a:buClr>
                        <a:buSzPct val="45000"/>
                        <a:buFont typeface="Symbol"/>
                        <a:buChar char=""/>
                        <a:tabLst/>
                      </a:pPr>
                      <a:r>
                        <a:rPr lang="en-US" sz="1200" b="0" i="0" smtClean="0">
                          <a:solidFill>
                            <a:srgbClr val="000000"/>
                          </a:solidFill>
                          <a:latin typeface="Calibri" charset="0"/>
                        </a:rPr>
                        <a:t>Członek rodziny lub inny opiekun,Koordynator Opieki,Coach,Pacjent</a:t>
                      </a:r>
                    </a:p>
                    <a:p>
                      <a:pPr marL="0" indent="0" algn="l">
                        <a:lnSpc>
                          <a:spcPct val="115000"/>
                        </a:lnSpc>
                        <a:spcBef>
                          <a:spcPts val="0"/>
                        </a:spcBef>
                        <a:spcAft>
                          <a:spcPts val="0"/>
                        </a:spcAft>
                        <a:buNone/>
                        <a:tabLst/>
                      </a:pPr>
                      <a:r>
                        <a:rPr lang="en-US" sz="900" b="0" i="0" smtClean="0">
                          <a:solidFill>
                            <a:srgbClr val="000000"/>
                          </a:solidFill>
                          <a:latin typeface="Calibri" charset="0"/>
                        </a:rPr>
                        <a:t> </a:t>
                      </a:r>
                    </a:p>
                  </a:txBody>
                  <a:tcPr>
                    <a:lnL w="2880">
                      <a:solidFill>
                        <a:srgbClr val="FFFFFF"/>
                      </a:solidFill>
                      <a:prstDash val="solid"/>
                      <a:round/>
                      <a:headEnd type="none" w="med" len="med"/>
                      <a:tailEnd type="none" w="med" len="med"/>
                    </a:lnL>
                    <a:lnR w="2880">
                      <a:solidFill>
                        <a:srgbClr val="FFFFFF"/>
                      </a:solidFill>
                      <a:prstDash val="solid"/>
                      <a:round/>
                      <a:headEnd type="none" w="med" len="med"/>
                      <a:tailEnd type="none" w="med" len="med"/>
                    </a:lnR>
                    <a:lnT w="2880">
                      <a:solidFill>
                        <a:srgbClr val="FFFFFF"/>
                      </a:solidFill>
                      <a:prstDash val="solid"/>
                      <a:round/>
                      <a:headEnd type="none" w="med" len="med"/>
                      <a:tailEnd type="none" w="med" len="med"/>
                    </a:lnT>
                    <a:lnB w="2880">
                      <a:solidFill>
                        <a:srgbClr val="FFFFFF"/>
                      </a:solidFill>
                      <a:prstDash val="solid"/>
                      <a:round/>
                      <a:headEnd type="none" w="med" len="med"/>
                      <a:tailEnd type="none" w="med" len="med"/>
                    </a:lnB>
                    <a:lnTlToBr>
                      <a:noFill/>
                    </a:lnTlToBr>
                    <a:lnBlToTr>
                      <a:noFill/>
                    </a:lnBlToTr>
                    <a:solidFill>
                      <a:srgbClr val="D0D8E7"/>
                    </a:solidFill>
                  </a:tcPr>
                </a:tc>
              </a:tr>
            </a:tbl>
          </a:graphicData>
        </a:graphic>
      </p:graphicFrame>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p:nvPr/>
        </p:nvSpPr>
        <p:spPr>
          <a:xfrm>
            <a:off x="144000" y="415080"/>
            <a:ext cx="5832000" cy="6784920"/>
          </a:xfrm>
          <a:prstGeom prst="rect">
            <a:avLst/>
          </a:prstGeom>
          <a:noFill/>
          <a:ln w="0">
            <a:noFill/>
          </a:ln>
        </p:spPr>
        <p:style>
          <a:lnRef idx="0">
            <a:schemeClr val="dk1"/>
          </a:lnRef>
          <a:fillRef idx="0">
            <a:srgbClr val="99CCFF"/>
          </a:fillRef>
          <a:effectRef idx="0">
            <a:schemeClr val="accent1"/>
          </a:effectRef>
          <a:fontRef idx="minor">
            <a:schemeClr val="dk1"/>
          </a:fontRef>
        </p:style>
        <p:txBody>
          <a:bodyPr wrap="square" lIns="90000" tIns="45000" rIns="90000" bIns="45000"/>
          <a:lstStyle/>
          <a:p>
            <a:pPr marL="0" indent="0" algn="l">
              <a:spcBef>
                <a:spcPts val="0"/>
              </a:spcBef>
              <a:spcAft>
                <a:spcPts val="0"/>
              </a:spcAft>
              <a:buNone/>
              <a:tabLst/>
            </a:pPr>
            <a:r>
              <a:rPr lang="en-US" sz="3200" b="0" i="0" kern="1200" smtClean="0">
                <a:solidFill>
                  <a:sysClr val="windowText" lastClr="000000"/>
                </a:solidFill>
                <a:latin typeface="Arial" charset="0"/>
              </a:rPr>
              <a:t>Narodowy Program Ochrony Zdrowia Psychicznego</a:t>
            </a:r>
          </a:p>
          <a:p>
            <a:pPr marL="0" indent="0" algn="l">
              <a:spcBef>
                <a:spcPts val="0"/>
              </a:spcBef>
              <a:spcAft>
                <a:spcPts val="6061"/>
              </a:spcAft>
              <a:buNone/>
              <a:tabLst/>
            </a:pPr>
            <a:r>
              <a:rPr lang="en-US" sz="3200" b="0" i="0" kern="1200" smtClean="0">
                <a:solidFill>
                  <a:sysClr val="windowText" lastClr="000000"/>
                </a:solidFill>
                <a:latin typeface="Arial" charset="0"/>
              </a:rPr>
              <a:t>wprowadzony rozporządzeniem Rady Ministrów z dnia 28 grudnia 2010, podpisany przez Premiera</a:t>
            </a:r>
          </a:p>
          <a:p>
            <a:pPr marL="0" indent="0" algn="l">
              <a:spcBef>
                <a:spcPts val="0"/>
              </a:spcBef>
              <a:spcAft>
                <a:spcPts val="6061"/>
              </a:spcAft>
              <a:buNone/>
              <a:tabLst/>
            </a:pPr>
            <a:r>
              <a:rPr lang="en-US" sz="3200" b="0" i="0" kern="1200" smtClean="0">
                <a:solidFill>
                  <a:sysClr val="windowText" lastClr="000000"/>
                </a:solidFill>
                <a:latin typeface="Arial" charset="0"/>
              </a:rPr>
              <a:t>•Zobowiązywał do działania wiele resortów: zdrowia, pracy, sprawiedliwości, spraw wewnętrznych, obrony narodowej, edukacji, szkolnictwa wyższego</a:t>
            </a:r>
          </a:p>
        </p:txBody>
      </p:sp>
      <p:pic>
        <p:nvPicPr>
          <p:cNvPr id="4" name="Placeholder 3" descr="10000000000002A900000400CCFFFD9A.jpg"/>
          <p:cNvPicPr>
            <a:picLocks noGrp="1" noChangeAspect="1"/>
          </p:cNvPicPr>
          <p:nvPr/>
        </p:nvPicPr>
        <p:blipFill>
          <a:blip r:embed="rId2">
            <a:lum/>
          </a:blip>
          <a:stretch>
            <a:fillRect/>
          </a:stretch>
        </p:blipFill>
        <p:spPr>
          <a:xfrm>
            <a:off x="5904000" y="1224000"/>
            <a:ext cx="3529440" cy="5328000"/>
          </a:xfrm>
          <a:prstGeom prst="rect">
            <a:avLst/>
          </a:prstGeom>
          <a:ln w="0">
            <a:noFill/>
          </a:ln>
        </p:spPr>
      </p:pic>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p:cNvGraphicFramePr>
            <a:graphicFrameLocks noChangeAspect="1"/>
          </p:cNvGraphicFramePr>
          <p:nvPr/>
        </p:nvGraphicFramePr>
        <p:xfrm>
          <a:off x="71640" y="107280"/>
          <a:ext cx="9864720" cy="7344360"/>
        </p:xfrm>
        <a:graphic>
          <a:graphicData uri="http://schemas.openxmlformats.org/drawingml/2006/table">
            <a:tbl>
              <a:tblPr/>
              <a:tblGrid>
                <a:gridCol w="3409200"/>
                <a:gridCol w="3678120"/>
                <a:gridCol w="1072440"/>
                <a:gridCol w="1704960"/>
              </a:tblGrid>
              <a:tr h="330480">
                <a:tc gridSpan="4">
                  <a:txBody>
                    <a:bodyPr/>
                    <a:lstStyle/>
                    <a:p>
                      <a:pPr marL="0" indent="0" algn="l">
                        <a:lnSpc>
                          <a:spcPct val="115000"/>
                        </a:lnSpc>
                        <a:spcBef>
                          <a:spcPts val="0"/>
                        </a:spcBef>
                        <a:spcAft>
                          <a:spcPts val="0"/>
                        </a:spcAft>
                        <a:buNone/>
                        <a:tabLst/>
                      </a:pPr>
                      <a:r>
                        <a:rPr lang="en-US" sz="1300" b="0" i="0" smtClean="0">
                          <a:solidFill>
                            <a:srgbClr val="FFFFFF"/>
                          </a:solidFill>
                          <a:latin typeface="Calibri" charset="0"/>
                        </a:rPr>
                        <a:t>f. Dbanie o Siebie i o Swoje Fizyczne Dobre Samopoczucie</a:t>
                      </a:r>
                    </a:p>
                  </a:txBody>
                  <a:tcPr>
                    <a:lnL w="360" cap="flat" cmpd="sng" algn="ctr">
                      <a:solidFill>
                        <a:srgbClr val="FFFFFF"/>
                      </a:solidFill>
                      <a:prstDash val="solid"/>
                      <a:round/>
                      <a:headEnd type="none" w="med" len="med"/>
                      <a:tailEnd type="none" w="med" len="med"/>
                    </a:lnL>
                    <a:lnR w="360" cap="flat" cmpd="sng" algn="ctr">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360" cap="flat" cmpd="sng" algn="ctr">
                      <a:solidFill>
                        <a:srgbClr val="FFFFFF"/>
                      </a:solidFill>
                      <a:prstDash val="solid"/>
                      <a:round/>
                      <a:headEnd type="none" w="med" len="med"/>
                      <a:tailEnd type="none" w="med" len="med"/>
                    </a:lnB>
                    <a:lnTlToBr>
                      <a:noFill/>
                    </a:lnTlToBr>
                    <a:lnBlToTr>
                      <a:noFill/>
                    </a:lnBlToTr>
                    <a:solidFill>
                      <a:srgbClr val="4F81BD"/>
                    </a:solidFill>
                  </a:tcPr>
                </a:tc>
                <a:tc hMerge="1">
                  <a:txBody>
                    <a:bodyPr/>
                    <a:lstStyle/>
                    <a:p>
                      <a:endParaRPr/>
                    </a:p>
                  </a:txBody>
                  <a:tcPr/>
                </a:tc>
                <a:tc hMerge="1">
                  <a:txBody>
                    <a:bodyPr/>
                    <a:lstStyle/>
                    <a:p>
                      <a:endParaRPr/>
                    </a:p>
                  </a:txBody>
                  <a:tcPr/>
                </a:tc>
                <a:tc hMerge="1">
                  <a:txBody>
                    <a:bodyPr/>
                    <a:lstStyle/>
                    <a:p>
                      <a:endParaRPr/>
                    </a:p>
                  </a:txBody>
                  <a:tcPr/>
                </a:tc>
              </a:tr>
              <a:tr h="7013880">
                <a:tc>
                  <a:txBody>
                    <a:bodyPr/>
                    <a:lstStyle/>
                    <a:p>
                      <a:pPr marL="0" indent="0" algn="l">
                        <a:lnSpc>
                          <a:spcPct val="115000"/>
                        </a:lnSpc>
                        <a:spcBef>
                          <a:spcPts val="0"/>
                        </a:spcBef>
                        <a:spcAft>
                          <a:spcPts val="0"/>
                        </a:spcAft>
                        <a:buNone/>
                        <a:tabLst/>
                      </a:pPr>
                      <a:r>
                        <a:rPr lang="en-US" sz="1200" b="0" i="0" smtClean="0">
                          <a:solidFill>
                            <a:srgbClr val="FF3366"/>
                          </a:solidFill>
                          <a:latin typeface="Calibri" charset="0"/>
                        </a:rPr>
                        <a:t>Ta część planu dotyczy całościowego zdrowia fizycznego i dobrego samopoczucia. Dla wielu osób długoterminowym celem będzie uzyskanie pełnej sprawności i zdrowia w takim stopniu by być aktywnym fizycznie, mieć dobrą dietę, unikać palenia i nadmiernego spożycia alkoholu oraz mieć kontrolę nad swoją wagą.</a:t>
                      </a:r>
                      <a:r>
                        <a:rPr lang="en-US" sz="1200" b="0" i="0" smtClean="0">
                          <a:solidFill>
                            <a:srgbClr val="660066"/>
                          </a:solidFill>
                          <a:latin typeface="Calibri" charset="0"/>
                        </a:rPr>
                        <a:t> </a:t>
                      </a:r>
                    </a:p>
                    <a:p>
                      <a:pPr marL="0" indent="0" algn="l">
                        <a:lnSpc>
                          <a:spcPct val="115000"/>
                        </a:lnSpc>
                        <a:spcBef>
                          <a:spcPts val="0"/>
                        </a:spcBef>
                        <a:spcAft>
                          <a:spcPts val="0"/>
                        </a:spcAft>
                        <a:buNone/>
                        <a:tabLst/>
                      </a:pPr>
                      <a:r>
                        <a:rPr lang="en-US" sz="1200" b="0" i="0" smtClean="0">
                          <a:solidFill>
                            <a:srgbClr val="660066"/>
                          </a:solidFill>
                          <a:latin typeface="Calibri" charset="0"/>
                        </a:rPr>
                        <a:t> </a:t>
                      </a:r>
                    </a:p>
                    <a:p>
                      <a:pPr marL="0" indent="0" algn="l">
                        <a:lnSpc>
                          <a:spcPct val="115000"/>
                        </a:lnSpc>
                        <a:spcBef>
                          <a:spcPts val="0"/>
                        </a:spcBef>
                        <a:spcAft>
                          <a:spcPts val="0"/>
                        </a:spcAft>
                        <a:buNone/>
                        <a:tabLst/>
                      </a:pPr>
                      <a:r>
                        <a:rPr lang="en-US" sz="1200" b="0" i="0" smtClean="0">
                          <a:solidFill>
                            <a:srgbClr val="660066"/>
                          </a:solidFill>
                          <a:latin typeface="Calibri" charset="0"/>
                        </a:rPr>
                        <a:t>To bardzo ważne, aby nie zaniedbywać swojego fizycznego zdrowia podczas opieki i leczenia psychiatrycznego. Utrzymanie i poprawa stanu fizycznego zdrowia jest kluczową częścią  powrotu do zdrowia i może również uwzględniać efekty uboczne leków przeciwpsychotycznych (takich jak przyrost wagi, zwiększone ryzyko zachorowania na cukrzycę i choroby serca).</a:t>
                      </a:r>
                    </a:p>
                    <a:p>
                      <a:pPr marL="0" indent="0" algn="l">
                        <a:lnSpc>
                          <a:spcPct val="115000"/>
                        </a:lnSpc>
                        <a:spcBef>
                          <a:spcPts val="0"/>
                        </a:spcBef>
                        <a:spcAft>
                          <a:spcPts val="0"/>
                        </a:spcAft>
                        <a:buNone/>
                        <a:tabLst/>
                      </a:pPr>
                      <a:r>
                        <a:rPr lang="en-US" sz="1200" b="0" i="0" smtClean="0">
                          <a:solidFill>
                            <a:srgbClr val="660066"/>
                          </a:solidFill>
                          <a:latin typeface="Calibri" charset="0"/>
                        </a:rPr>
                        <a:t> </a:t>
                      </a:r>
                    </a:p>
                    <a:p>
                      <a:pPr marL="0" indent="0" algn="l">
                        <a:lnSpc>
                          <a:spcPct val="115000"/>
                        </a:lnSpc>
                        <a:spcBef>
                          <a:spcPts val="0"/>
                        </a:spcBef>
                        <a:spcAft>
                          <a:spcPts val="0"/>
                        </a:spcAft>
                        <a:buNone/>
                        <a:tabLst/>
                      </a:pPr>
                      <a:r>
                        <a:rPr lang="en-US" sz="1200" b="0" i="0" smtClean="0">
                          <a:solidFill>
                            <a:srgbClr val="660066"/>
                          </a:solidFill>
                          <a:latin typeface="Calibri" charset="0"/>
                        </a:rPr>
                        <a:t>Konkretnymi celami mogą być: posiadanie lepszej diety, rzucenie palenia, regularne ćwiczenia, zmniejszenie spożycia alkoholu i używania nielegalnych narkotyków. Jeżeli Pacjent jest poważnie chory mogą pojawić się podstawowe problemy do rozwiązania takie jak utrzymanie higieny, właściwe odżywianie i ogólne zadbanie o siebie. Warto pomyśleć także o celach, które zmniejszą wpływ kwestii fizycznych, takich jak niepełnosprawność, pokonywanie bólu i problemy z poruszaniem się na stan zdrowia psychicznego. </a:t>
                      </a:r>
                    </a:p>
                    <a:p>
                      <a:pPr marL="0" indent="0" algn="l">
                        <a:lnSpc>
                          <a:spcPct val="115000"/>
                        </a:lnSpc>
                        <a:spcBef>
                          <a:spcPts val="0"/>
                        </a:spcBef>
                        <a:spcAft>
                          <a:spcPts val="0"/>
                        </a:spcAft>
                        <a:buNone/>
                        <a:tabLst/>
                      </a:pPr>
                      <a:r>
                        <a:rPr lang="en-US" sz="900" b="0" i="0" smtClean="0">
                          <a:solidFill>
                            <a:srgbClr val="FFFFFF"/>
                          </a:solidFill>
                          <a:latin typeface="Calibri" charset="0"/>
                        </a:rPr>
                        <a:t> </a:t>
                      </a:r>
                    </a:p>
                    <a:p>
                      <a:pPr marL="0" indent="0" algn="l">
                        <a:lnSpc>
                          <a:spcPct val="115000"/>
                        </a:lnSpc>
                        <a:spcBef>
                          <a:spcPts val="0"/>
                        </a:spcBef>
                        <a:spcAft>
                          <a:spcPts val="0"/>
                        </a:spcAft>
                        <a:buNone/>
                        <a:tabLst/>
                      </a:pPr>
                      <a:r>
                        <a:rPr lang="en-US" sz="1000" b="0" i="0" smtClean="0">
                          <a:solidFill>
                            <a:srgbClr val="FFFFFF"/>
                          </a:solidFill>
                          <a:latin typeface="Calibri" charset="0"/>
                        </a:rPr>
                        <a:t> </a:t>
                      </a:r>
                    </a:p>
                  </a:txBody>
                  <a:tcPr>
                    <a:lnL w="2880">
                      <a:solidFill>
                        <a:srgbClr val="FFFFFF"/>
                      </a:solidFill>
                      <a:prstDash val="solid"/>
                      <a:round/>
                      <a:headEnd type="none" w="med" len="med"/>
                      <a:tailEnd type="none" w="med" len="med"/>
                    </a:lnL>
                    <a:lnR w="2880">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2880">
                      <a:solidFill>
                        <a:srgbClr val="FFFFFF"/>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0"/>
                        </a:spcAft>
                        <a:buNone/>
                        <a:tabLst/>
                      </a:pPr>
                      <a:r>
                        <a:rPr lang="en-US" sz="1200" b="0" i="0" smtClean="0">
                          <a:solidFill>
                            <a:srgbClr val="000000"/>
                          </a:solidFill>
                          <a:latin typeface="Calibri" charset="0"/>
                        </a:rPr>
                        <a:t>Instytucje mogą uwzględniać:</a:t>
                      </a:r>
                    </a:p>
                    <a:p>
                      <a:pPr marL="0" indent="0" algn="l">
                        <a:lnSpc>
                          <a:spcPct val="115000"/>
                        </a:lnSpc>
                        <a:spcBef>
                          <a:spcPts val="0"/>
                        </a:spcBef>
                        <a:spcAft>
                          <a:spcPts val="0"/>
                        </a:spcAft>
                        <a:buClr>
                          <a:sysClr val="windowText" lastClr="000000"/>
                        </a:buClr>
                        <a:buSzPct val="45000"/>
                        <a:buFont typeface="Symbol"/>
                        <a:buChar char=""/>
                        <a:tabLst/>
                      </a:pPr>
                      <a:r>
                        <a:rPr lang="en-US" sz="1200" b="0" i="0" smtClean="0">
                          <a:solidFill>
                            <a:srgbClr val="000000"/>
                          </a:solidFill>
                          <a:latin typeface="Calibri" charset="0"/>
                        </a:rPr>
                        <a:t>Porada i leczenie u lekarza rodzinnego/pielęgniarki środowiskowej,Instytucje wspierające w rzuceniu palenia, obniżeniu jak również zaprzestaniu spożywania alkoholu, Poradnie dentystyczne/okulistyczne.</a:t>
                      </a:r>
                    </a:p>
                    <a:p>
                      <a:pPr marL="0" indent="0" algn="l">
                        <a:lnSpc>
                          <a:spcPct val="115000"/>
                        </a:lnSpc>
                        <a:spcBef>
                          <a:spcPts val="0"/>
                        </a:spcBef>
                        <a:spcAft>
                          <a:spcPts val="0"/>
                        </a:spcAft>
                        <a:buNone/>
                        <a:tabLst/>
                      </a:pPr>
                      <a:r>
                        <a:rPr lang="en-US" sz="1200" b="0" i="0" smtClean="0">
                          <a:solidFill>
                            <a:srgbClr val="000000"/>
                          </a:solidFill>
                          <a:latin typeface="Calibri" charset="0"/>
                        </a:rPr>
                        <a:t> </a:t>
                      </a:r>
                    </a:p>
                    <a:p>
                      <a:pPr marL="0" indent="0" algn="l">
                        <a:lnSpc>
                          <a:spcPct val="115000"/>
                        </a:lnSpc>
                        <a:spcBef>
                          <a:spcPts val="0"/>
                        </a:spcBef>
                        <a:spcAft>
                          <a:spcPts val="0"/>
                        </a:spcAft>
                        <a:buNone/>
                        <a:tabLst/>
                      </a:pPr>
                      <a:r>
                        <a:rPr lang="en-US" sz="1200" b="0" i="0" smtClean="0">
                          <a:solidFill>
                            <a:srgbClr val="000000"/>
                          </a:solidFill>
                          <a:latin typeface="Calibri" charset="0"/>
                        </a:rPr>
                        <a:t>Działania mogą dotyczyć:</a:t>
                      </a:r>
                    </a:p>
                    <a:p>
                      <a:pPr marL="0" indent="0" algn="l">
                        <a:lnSpc>
                          <a:spcPct val="115000"/>
                        </a:lnSpc>
                        <a:spcBef>
                          <a:spcPts val="0"/>
                        </a:spcBef>
                        <a:spcAft>
                          <a:spcPts val="0"/>
                        </a:spcAft>
                        <a:buClr>
                          <a:sysClr val="windowText" lastClr="000000"/>
                        </a:buClr>
                        <a:buSzPct val="45000"/>
                        <a:buFont typeface="Symbol"/>
                        <a:buChar char=""/>
                        <a:tabLst/>
                      </a:pPr>
                      <a:r>
                        <a:rPr lang="en-US" sz="1200" b="0" i="0" smtClean="0">
                          <a:solidFill>
                            <a:srgbClr val="000000"/>
                          </a:solidFill>
                          <a:latin typeface="Calibri" charset="0"/>
                        </a:rPr>
                        <a:t>Rejestracji u lekarza rodzinnego,Przygotowania do wizyty u lekarza rodzinnego przez spisanie listy spraw, o których Pacjent może porozmawiać takich jak rzucenie palenia, ćwiczenia i radzenie sobie z kwestiami fizycznymi,Uzyskania informacji i porady w kwestii zdrowego stylu życia,Napisanie planu diety i ćwiczeń,Podjęcia kroków dla większej dbałości o siebie np. regularne posiłki i utrzymanie higieny osobistej,Dołączenia do lokalnej siłowni lub klubu fitness,Dołączenia do grupy wsparcia dla osób pragnących rzucić palenie,Rejestracji i umówienia się na wizytę u dentysty/okulisty,Uzyskania wsparcia w zmniejszeniu spożycia alkoholu/narkotyków,Uzyskania porady na temat zdrowia seksualnego,Przedyskutowania fizycznych skutków ubocznych leków przeciwpsychotycznych z lekarzem rodzinnym.</a:t>
                      </a:r>
                    </a:p>
                    <a:p>
                      <a:pPr marL="0" indent="0" algn="l">
                        <a:lnSpc>
                          <a:spcPct val="115000"/>
                        </a:lnSpc>
                        <a:spcBef>
                          <a:spcPts val="0"/>
                        </a:spcBef>
                        <a:spcAft>
                          <a:spcPts val="0"/>
                        </a:spcAft>
                        <a:buNone/>
                        <a:tabLst/>
                      </a:pPr>
                      <a:r>
                        <a:rPr lang="en-US" sz="1000" b="0" i="0" smtClean="0">
                          <a:solidFill>
                            <a:srgbClr val="000000"/>
                          </a:solidFill>
                          <a:latin typeface="Calibri" charset="0"/>
                        </a:rPr>
                        <a:t> </a:t>
                      </a:r>
                    </a:p>
                  </a:txBody>
                  <a:tcPr>
                    <a:lnL w="2880">
                      <a:solidFill>
                        <a:srgbClr val="FFFFFF"/>
                      </a:solidFill>
                      <a:prstDash val="solid"/>
                      <a:round/>
                      <a:headEnd type="none" w="med" len="med"/>
                      <a:tailEnd type="none" w="med" len="med"/>
                    </a:lnL>
                    <a:lnR w="2880">
                      <a:solidFill>
                        <a:srgbClr val="FFFFFF"/>
                      </a:solidFill>
                      <a:prstDash val="solid"/>
                      <a:round/>
                      <a:headEnd type="none" w="med" len="med"/>
                      <a:tailEnd type="none" w="med" len="med"/>
                    </a:lnR>
                    <a:lnT w="2880">
                      <a:solidFill>
                        <a:srgbClr val="FFFFFF"/>
                      </a:solidFill>
                      <a:prstDash val="solid"/>
                      <a:round/>
                      <a:headEnd type="none" w="med" len="med"/>
                      <a:tailEnd type="none" w="med" len="med"/>
                    </a:lnT>
                    <a:lnB w="2880">
                      <a:solidFill>
                        <a:srgbClr val="FFFFFF"/>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0"/>
                        </a:spcAft>
                        <a:buNone/>
                        <a:tabLst/>
                      </a:pPr>
                      <a:r>
                        <a:rPr lang="en-US" sz="1400" b="0" i="0" smtClean="0">
                          <a:solidFill>
                            <a:srgbClr val="000000"/>
                          </a:solidFill>
                          <a:latin typeface="Calibri" charset="0"/>
                        </a:rPr>
                        <a:t>Należy umieść tutaj konkretne daty. Długoterminowy cel (taki jak „rzucenie palenia”) może być osiągalny w ciągu roku;  pośredni, krótkoterminowy cel (taki jak „rozmowa z lekarzem rodzinnym”) może być osiągalny w ciągu miesiąca.</a:t>
                      </a:r>
                    </a:p>
                    <a:p>
                      <a:pPr marL="0" indent="0" algn="l">
                        <a:lnSpc>
                          <a:spcPct val="115000"/>
                        </a:lnSpc>
                        <a:spcBef>
                          <a:spcPts val="0"/>
                        </a:spcBef>
                        <a:spcAft>
                          <a:spcPts val="0"/>
                        </a:spcAft>
                        <a:buNone/>
                        <a:tabLst/>
                      </a:pPr>
                      <a:r>
                        <a:rPr lang="en-US" sz="1000" b="0" i="0" smtClean="0">
                          <a:solidFill>
                            <a:srgbClr val="000000"/>
                          </a:solidFill>
                          <a:latin typeface="Calibri" charset="0"/>
                        </a:rPr>
                        <a:t> </a:t>
                      </a:r>
                    </a:p>
                  </a:txBody>
                  <a:tcPr>
                    <a:lnL w="2880">
                      <a:solidFill>
                        <a:srgbClr val="FFFFFF"/>
                      </a:solidFill>
                      <a:prstDash val="solid"/>
                      <a:round/>
                      <a:headEnd type="none" w="med" len="med"/>
                      <a:tailEnd type="none" w="med" len="med"/>
                    </a:lnL>
                    <a:lnR w="2880">
                      <a:solidFill>
                        <a:srgbClr val="FFFFFF"/>
                      </a:solidFill>
                      <a:prstDash val="solid"/>
                      <a:round/>
                      <a:headEnd type="none" w="med" len="med"/>
                      <a:tailEnd type="none" w="med" len="med"/>
                    </a:lnR>
                    <a:lnT w="2880">
                      <a:solidFill>
                        <a:srgbClr val="FFFFFF"/>
                      </a:solidFill>
                      <a:prstDash val="solid"/>
                      <a:round/>
                      <a:headEnd type="none" w="med" len="med"/>
                      <a:tailEnd type="none" w="med" len="med"/>
                    </a:lnT>
                    <a:lnB w="2880">
                      <a:solidFill>
                        <a:srgbClr val="FFFFFF"/>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0"/>
                        </a:spcAft>
                        <a:buNone/>
                        <a:tabLst/>
                      </a:pPr>
                      <a:r>
                        <a:rPr lang="en-US" sz="1200" b="0" i="0" smtClean="0">
                          <a:solidFill>
                            <a:srgbClr val="000000"/>
                          </a:solidFill>
                          <a:latin typeface="Calibri" charset="0"/>
                        </a:rPr>
                        <a:t>Lekarz rodzinny i pielęgniarka  są głównymi pracownikami służby zdrowia, którzy mogą wspierać w uzyskaniu celów z dziedziny fizycznego dobrego samopoczucia. Innymi osobami wspierającymi mogą być:</a:t>
                      </a:r>
                    </a:p>
                    <a:p>
                      <a:pPr marL="0" indent="0" algn="l">
                        <a:lnSpc>
                          <a:spcPct val="115000"/>
                        </a:lnSpc>
                        <a:spcBef>
                          <a:spcPts val="0"/>
                        </a:spcBef>
                        <a:spcAft>
                          <a:spcPts val="0"/>
                        </a:spcAft>
                        <a:buClr>
                          <a:sysClr val="windowText" lastClr="000000"/>
                        </a:buClr>
                        <a:buSzPct val="45000"/>
                        <a:buFont typeface="Symbol"/>
                        <a:buChar char=""/>
                        <a:tabLst/>
                      </a:pPr>
                      <a:r>
                        <a:rPr lang="en-US" sz="1200" b="0" i="0" smtClean="0">
                          <a:solidFill>
                            <a:srgbClr val="000000"/>
                          </a:solidFill>
                          <a:latin typeface="Calibri" charset="0"/>
                        </a:rPr>
                        <a:t>Ośrodki terapii uzależnień,Instytucje promocji zdrowia,Instruktor fitness,</a:t>
                      </a:r>
                    </a:p>
                    <a:p>
                      <a:pPr marL="0" indent="0" algn="l">
                        <a:lnSpc>
                          <a:spcPct val="115000"/>
                        </a:lnSpc>
                        <a:spcBef>
                          <a:spcPts val="0"/>
                        </a:spcBef>
                        <a:spcAft>
                          <a:spcPts val="0"/>
                        </a:spcAft>
                        <a:buNone/>
                        <a:tabLst/>
                      </a:pPr>
                      <a:r>
                        <a:rPr lang="en-US" sz="1200" b="0" i="0" smtClean="0">
                          <a:solidFill>
                            <a:srgbClr val="000000"/>
                          </a:solidFill>
                          <a:latin typeface="Calibri" charset="0"/>
                        </a:rPr>
                        <a:t>i/lub</a:t>
                      </a:r>
                    </a:p>
                    <a:p>
                      <a:pPr marL="0" indent="0" algn="l">
                        <a:lnSpc>
                          <a:spcPct val="115000"/>
                        </a:lnSpc>
                        <a:spcBef>
                          <a:spcPts val="0"/>
                        </a:spcBef>
                        <a:spcAft>
                          <a:spcPts val="0"/>
                        </a:spcAft>
                        <a:buClr>
                          <a:sysClr val="windowText" lastClr="000000"/>
                        </a:buClr>
                        <a:buSzPct val="45000"/>
                        <a:buFont typeface="Symbol"/>
                        <a:buChar char=""/>
                        <a:tabLst/>
                      </a:pPr>
                      <a:r>
                        <a:rPr lang="en-US" sz="1200" b="0" i="0" smtClean="0">
                          <a:solidFill>
                            <a:srgbClr val="000000"/>
                          </a:solidFill>
                          <a:latin typeface="Calibri" charset="0"/>
                        </a:rPr>
                        <a:t>Członek rodziny lub inny opiekun,Koordynator Opieki,Coach,Pacjent</a:t>
                      </a:r>
                    </a:p>
                    <a:p>
                      <a:pPr marL="0" indent="0" algn="l">
                        <a:lnSpc>
                          <a:spcPct val="115000"/>
                        </a:lnSpc>
                        <a:spcBef>
                          <a:spcPts val="0"/>
                        </a:spcBef>
                        <a:spcAft>
                          <a:spcPts val="0"/>
                        </a:spcAft>
                        <a:buNone/>
                        <a:tabLst/>
                      </a:pPr>
                      <a:r>
                        <a:rPr lang="en-US" sz="1000" b="0" i="0" smtClean="0">
                          <a:solidFill>
                            <a:srgbClr val="000000"/>
                          </a:solidFill>
                          <a:latin typeface="Calibri" charset="0"/>
                        </a:rPr>
                        <a:t> </a:t>
                      </a:r>
                    </a:p>
                  </a:txBody>
                  <a:tcPr>
                    <a:lnL w="2880">
                      <a:solidFill>
                        <a:srgbClr val="FFFFFF"/>
                      </a:solidFill>
                      <a:prstDash val="solid"/>
                      <a:round/>
                      <a:headEnd type="none" w="med" len="med"/>
                      <a:tailEnd type="none" w="med" len="med"/>
                    </a:lnL>
                    <a:lnR w="2880">
                      <a:solidFill>
                        <a:srgbClr val="FFFFFF"/>
                      </a:solidFill>
                      <a:prstDash val="solid"/>
                      <a:round/>
                      <a:headEnd type="none" w="med" len="med"/>
                      <a:tailEnd type="none" w="med" len="med"/>
                    </a:lnR>
                    <a:lnT w="2880">
                      <a:solidFill>
                        <a:srgbClr val="FFFFFF"/>
                      </a:solidFill>
                      <a:prstDash val="solid"/>
                      <a:round/>
                      <a:headEnd type="none" w="med" len="med"/>
                      <a:tailEnd type="none" w="med" len="med"/>
                    </a:lnT>
                    <a:lnB w="2880">
                      <a:solidFill>
                        <a:srgbClr val="FFFFFF"/>
                      </a:solidFill>
                      <a:prstDash val="solid"/>
                      <a:round/>
                      <a:headEnd type="none" w="med" len="med"/>
                      <a:tailEnd type="none" w="med" len="med"/>
                    </a:lnB>
                    <a:lnTlToBr>
                      <a:noFill/>
                    </a:lnTlToBr>
                    <a:lnBlToTr>
                      <a:noFill/>
                    </a:lnBlToTr>
                    <a:solidFill>
                      <a:srgbClr val="D0D8E7"/>
                    </a:solidFill>
                  </a:tcPr>
                </a:tc>
              </a:tr>
            </a:tbl>
          </a:graphicData>
        </a:graphic>
      </p:graphicFrame>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p:cNvGraphicFramePr>
            <a:graphicFrameLocks noChangeAspect="1"/>
          </p:cNvGraphicFramePr>
          <p:nvPr/>
        </p:nvGraphicFramePr>
        <p:xfrm>
          <a:off x="143640" y="179280"/>
          <a:ext cx="9792720" cy="7709496"/>
        </p:xfrm>
        <a:graphic>
          <a:graphicData uri="http://schemas.openxmlformats.org/drawingml/2006/table">
            <a:tbl>
              <a:tblPr/>
              <a:tblGrid>
                <a:gridCol w="3367440"/>
                <a:gridCol w="3635640"/>
                <a:gridCol w="1166040"/>
                <a:gridCol w="1623600"/>
              </a:tblGrid>
              <a:tr h="327240">
                <a:tc gridSpan="4">
                  <a:txBody>
                    <a:bodyPr/>
                    <a:lstStyle/>
                    <a:p>
                      <a:pPr marL="0" indent="0" algn="l">
                        <a:lnSpc>
                          <a:spcPct val="115000"/>
                        </a:lnSpc>
                        <a:spcBef>
                          <a:spcPts val="0"/>
                        </a:spcBef>
                        <a:spcAft>
                          <a:spcPts val="0"/>
                        </a:spcAft>
                        <a:buNone/>
                        <a:tabLst/>
                      </a:pPr>
                      <a:r>
                        <a:rPr lang="en-US" sz="1300" b="0" i="0" smtClean="0">
                          <a:solidFill>
                            <a:srgbClr val="FFFFFF"/>
                          </a:solidFill>
                          <a:latin typeface="Calibri" charset="0"/>
                        </a:rPr>
                        <a:t>g. Potrzeby Społeczne, Kulturowe, Duchowe</a:t>
                      </a:r>
                    </a:p>
                  </a:txBody>
                  <a:tcPr>
                    <a:lnL w="360" cap="flat" cmpd="sng" algn="ctr">
                      <a:solidFill>
                        <a:srgbClr val="FFFFFF"/>
                      </a:solidFill>
                      <a:prstDash val="solid"/>
                      <a:round/>
                      <a:headEnd type="none" w="med" len="med"/>
                      <a:tailEnd type="none" w="med" len="med"/>
                    </a:lnL>
                    <a:lnR w="360" cap="flat" cmpd="sng" algn="ctr">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360" cap="flat" cmpd="sng" algn="ctr">
                      <a:solidFill>
                        <a:srgbClr val="FFFFFF"/>
                      </a:solidFill>
                      <a:prstDash val="solid"/>
                      <a:round/>
                      <a:headEnd type="none" w="med" len="med"/>
                      <a:tailEnd type="none" w="med" len="med"/>
                    </a:lnB>
                    <a:lnTlToBr>
                      <a:noFill/>
                    </a:lnTlToBr>
                    <a:lnBlToTr>
                      <a:noFill/>
                    </a:lnBlToTr>
                    <a:solidFill>
                      <a:srgbClr val="4F81BD"/>
                    </a:solidFill>
                  </a:tcPr>
                </a:tc>
                <a:tc hMerge="1">
                  <a:txBody>
                    <a:bodyPr/>
                    <a:lstStyle/>
                    <a:p>
                      <a:endParaRPr/>
                    </a:p>
                  </a:txBody>
                  <a:tcPr/>
                </a:tc>
                <a:tc hMerge="1">
                  <a:txBody>
                    <a:bodyPr/>
                    <a:lstStyle/>
                    <a:p>
                      <a:endParaRPr/>
                    </a:p>
                  </a:txBody>
                  <a:tcPr/>
                </a:tc>
                <a:tc hMerge="1">
                  <a:txBody>
                    <a:bodyPr/>
                    <a:lstStyle/>
                    <a:p>
                      <a:endParaRPr/>
                    </a:p>
                  </a:txBody>
                  <a:tcPr/>
                </a:tc>
              </a:tr>
              <a:tr h="6945120">
                <a:tc>
                  <a:txBody>
                    <a:bodyPr/>
                    <a:lstStyle/>
                    <a:p>
                      <a:pPr marL="0" indent="0" algn="l">
                        <a:lnSpc>
                          <a:spcPct val="115000"/>
                        </a:lnSpc>
                        <a:spcBef>
                          <a:spcPts val="0"/>
                        </a:spcBef>
                        <a:spcAft>
                          <a:spcPts val="0"/>
                        </a:spcAft>
                        <a:buNone/>
                        <a:tabLst/>
                      </a:pPr>
                      <a:r>
                        <a:rPr lang="en-US" sz="1200" b="0" i="0" smtClean="0">
                          <a:solidFill>
                            <a:srgbClr val="660066"/>
                          </a:solidFill>
                          <a:latin typeface="Calibri" charset="0"/>
                        </a:rPr>
                        <a:t>Dla wielu osób głównym celem w tej sferze życia będzie cieszyć się pełnią życia towarzyskiego, dobrymi relacjami osobistymi z rodzina i przyjaciółmi i pełne zaangażowanie w udogodnienia w społeczności lokalnej.</a:t>
                      </a:r>
                    </a:p>
                    <a:p>
                      <a:pPr marL="0" indent="0" algn="l">
                        <a:lnSpc>
                          <a:spcPct val="115000"/>
                        </a:lnSpc>
                        <a:spcBef>
                          <a:spcPts val="0"/>
                        </a:spcBef>
                        <a:spcAft>
                          <a:spcPts val="0"/>
                        </a:spcAft>
                        <a:buNone/>
                        <a:tabLst/>
                      </a:pPr>
                      <a:r>
                        <a:rPr lang="en-US" sz="1400" b="0" i="0" smtClean="0">
                          <a:solidFill>
                            <a:srgbClr val="FF3366"/>
                          </a:solidFill>
                          <a:latin typeface="Calibri" charset="0"/>
                        </a:rPr>
                        <a:t>Istotnym problemem, z którym borykają się osoby chore psychiczne jest samotność. </a:t>
                      </a:r>
                    </a:p>
                    <a:p>
                      <a:pPr marL="0" indent="0" algn="l">
                        <a:lnSpc>
                          <a:spcPct val="115000"/>
                        </a:lnSpc>
                        <a:spcBef>
                          <a:spcPts val="0"/>
                        </a:spcBef>
                        <a:spcAft>
                          <a:spcPts val="0"/>
                        </a:spcAft>
                        <a:buNone/>
                        <a:tabLst/>
                      </a:pPr>
                      <a:r>
                        <a:rPr lang="en-US" sz="1200" b="0" i="0" smtClean="0">
                          <a:solidFill>
                            <a:srgbClr val="660066"/>
                          </a:solidFill>
                          <a:latin typeface="Calibri" charset="0"/>
                        </a:rPr>
                        <a:t> </a:t>
                      </a:r>
                    </a:p>
                    <a:p>
                      <a:pPr marL="0" indent="0" algn="l">
                        <a:lnSpc>
                          <a:spcPct val="115000"/>
                        </a:lnSpc>
                        <a:spcBef>
                          <a:spcPts val="0"/>
                        </a:spcBef>
                        <a:spcAft>
                          <a:spcPts val="0"/>
                        </a:spcAft>
                        <a:buNone/>
                        <a:tabLst/>
                      </a:pPr>
                      <a:r>
                        <a:rPr lang="en-US" sz="1200" b="0" i="0" smtClean="0">
                          <a:solidFill>
                            <a:srgbClr val="660066"/>
                          </a:solidFill>
                          <a:latin typeface="Calibri" charset="0"/>
                        </a:rPr>
                        <a:t>Przy ciężkiej  chorobie, nawiązywanie więzi z pacjentami może być dobrym miejscem na start przed kolejnym krokiem i tworzeniem kontaktów w szerszym społeczeństwie. Pacjent może zadecydować, że skupi się na podtrzymaniu lub ulepszeniu relacji ze swoją rodziną, kolegami, przyjaciółmi lub partnerem. Może zaangażować się po raz pierwszy lub powrócić do praktykowania religii swojego wyboru lub tradycji,  rozwijać zainteresowania i hobby indywidualnie lub w grupie. Innym celem może być korzystanie z form spędzania wolnego czasu w swojej społeczności.</a:t>
                      </a:r>
                    </a:p>
                    <a:p>
                      <a:pPr marL="0" indent="0" algn="l">
                        <a:lnSpc>
                          <a:spcPct val="115000"/>
                        </a:lnSpc>
                        <a:spcBef>
                          <a:spcPts val="0"/>
                        </a:spcBef>
                        <a:spcAft>
                          <a:spcPts val="0"/>
                        </a:spcAft>
                        <a:buNone/>
                        <a:tabLst/>
                      </a:pPr>
                      <a:r>
                        <a:rPr lang="en-US" sz="1200" b="0" i="0" smtClean="0">
                          <a:solidFill>
                            <a:srgbClr val="660066"/>
                          </a:solidFill>
                          <a:latin typeface="Calibri" charset="0"/>
                        </a:rPr>
                        <a:t> </a:t>
                      </a:r>
                    </a:p>
                    <a:p>
                      <a:pPr marL="0" indent="0" algn="l">
                        <a:lnSpc>
                          <a:spcPct val="115000"/>
                        </a:lnSpc>
                        <a:spcBef>
                          <a:spcPts val="0"/>
                        </a:spcBef>
                        <a:spcAft>
                          <a:spcPts val="0"/>
                        </a:spcAft>
                        <a:buNone/>
                        <a:tabLst/>
                      </a:pPr>
                      <a:r>
                        <a:rPr lang="en-US" sz="1400" b="0" i="0" smtClean="0">
                          <a:solidFill>
                            <a:srgbClr val="FF3366"/>
                          </a:solidFill>
                          <a:latin typeface="Calibri" charset="0"/>
                        </a:rPr>
                        <a:t>Pacjent powinien jawnie przedstawić swoje kulturowe i duchowe potrzeby i upewnić się, że w każdej części tego Planu Jego potrzeby są uwzględnione.</a:t>
                      </a:r>
                    </a:p>
                    <a:p>
                      <a:pPr marL="0" indent="0" algn="l">
                        <a:lnSpc>
                          <a:spcPct val="115000"/>
                        </a:lnSpc>
                        <a:spcBef>
                          <a:spcPts val="0"/>
                        </a:spcBef>
                        <a:spcAft>
                          <a:spcPts val="0"/>
                        </a:spcAft>
                        <a:buNone/>
                        <a:tabLst/>
                      </a:pPr>
                      <a:r>
                        <a:rPr lang="en-US" sz="1000" b="0" i="0" smtClean="0">
                          <a:solidFill>
                            <a:srgbClr val="FFFFFF"/>
                          </a:solidFill>
                          <a:latin typeface="Calibri" charset="0"/>
                        </a:rPr>
                        <a:t> </a:t>
                      </a:r>
                    </a:p>
                  </a:txBody>
                  <a:tcPr>
                    <a:lnL w="2880">
                      <a:solidFill>
                        <a:srgbClr val="FFFFFF"/>
                      </a:solidFill>
                      <a:prstDash val="solid"/>
                      <a:round/>
                      <a:headEnd type="none" w="med" len="med"/>
                      <a:tailEnd type="none" w="med" len="med"/>
                    </a:lnL>
                    <a:lnR w="2880">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2880">
                      <a:solidFill>
                        <a:srgbClr val="FFFFFF"/>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0"/>
                        </a:spcAft>
                        <a:buNone/>
                        <a:tabLst/>
                      </a:pPr>
                      <a:r>
                        <a:rPr lang="en-US" sz="1200" b="0" i="0" smtClean="0">
                          <a:solidFill>
                            <a:srgbClr val="000000"/>
                          </a:solidFill>
                          <a:latin typeface="Calibri" charset="0"/>
                        </a:rPr>
                        <a:t>Instytucje mogą uwzględniać:</a:t>
                      </a:r>
                    </a:p>
                    <a:p>
                      <a:pPr marL="0" indent="0" algn="l">
                        <a:lnSpc>
                          <a:spcPct val="115000"/>
                        </a:lnSpc>
                        <a:spcBef>
                          <a:spcPts val="0"/>
                        </a:spcBef>
                        <a:spcAft>
                          <a:spcPts val="0"/>
                        </a:spcAft>
                        <a:buClr>
                          <a:sysClr val="windowText" lastClr="000000"/>
                        </a:buClr>
                        <a:buSzPct val="45000"/>
                        <a:buFont typeface="Symbol"/>
                        <a:buChar char=""/>
                        <a:tabLst/>
                      </a:pPr>
                      <a:r>
                        <a:rPr lang="en-US" sz="1200" b="0" i="0" smtClean="0">
                          <a:solidFill>
                            <a:srgbClr val="000000"/>
                          </a:solidFill>
                          <a:latin typeface="Calibri" charset="0"/>
                        </a:rPr>
                        <a:t>Grupy wsparcia pacjentów/kluby dla osób z chorobami psychicznymi,Poradnię małżeńską/ośrodki wsparcia relacji,Instytucje pomocy rodzinie,Ogólnie dostępne formy spędzania wolnego czasu.</a:t>
                      </a:r>
                    </a:p>
                    <a:p>
                      <a:pPr marL="0" indent="0" algn="l">
                        <a:lnSpc>
                          <a:spcPct val="115000"/>
                        </a:lnSpc>
                        <a:spcBef>
                          <a:spcPts val="0"/>
                        </a:spcBef>
                        <a:spcAft>
                          <a:spcPts val="0"/>
                        </a:spcAft>
                        <a:buNone/>
                        <a:tabLst/>
                      </a:pPr>
                      <a:r>
                        <a:rPr lang="en-US" sz="1200" b="0" i="0" smtClean="0">
                          <a:solidFill>
                            <a:srgbClr val="000000"/>
                          </a:solidFill>
                          <a:latin typeface="Calibri" charset="0"/>
                        </a:rPr>
                        <a:t> </a:t>
                      </a:r>
                    </a:p>
                    <a:p>
                      <a:pPr marL="0" indent="0" algn="l">
                        <a:lnSpc>
                          <a:spcPct val="115000"/>
                        </a:lnSpc>
                        <a:spcBef>
                          <a:spcPts val="0"/>
                        </a:spcBef>
                        <a:spcAft>
                          <a:spcPts val="0"/>
                        </a:spcAft>
                        <a:buNone/>
                        <a:tabLst/>
                      </a:pPr>
                      <a:r>
                        <a:rPr lang="en-US" sz="1200" b="0" i="0" smtClean="0">
                          <a:solidFill>
                            <a:srgbClr val="000000"/>
                          </a:solidFill>
                          <a:latin typeface="Calibri" charset="0"/>
                        </a:rPr>
                        <a:t>Działania mogą dotyczyć:</a:t>
                      </a:r>
                    </a:p>
                    <a:p>
                      <a:pPr marL="0" indent="0" algn="l">
                        <a:lnSpc>
                          <a:spcPct val="115000"/>
                        </a:lnSpc>
                        <a:spcBef>
                          <a:spcPts val="0"/>
                        </a:spcBef>
                        <a:spcAft>
                          <a:spcPts val="0"/>
                        </a:spcAft>
                        <a:buClr>
                          <a:sysClr val="windowText" lastClr="000000"/>
                        </a:buClr>
                        <a:buSzPct val="45000"/>
                        <a:buFont typeface="Symbol"/>
                        <a:buChar char=""/>
                        <a:tabLst/>
                      </a:pPr>
                      <a:r>
                        <a:rPr lang="en-US" sz="1200" b="0" i="0" smtClean="0">
                          <a:solidFill>
                            <a:srgbClr val="000000"/>
                          </a:solidFill>
                          <a:latin typeface="Calibri" charset="0"/>
                        </a:rPr>
                        <a:t>Zorganizowania czasu, który Pacjent spędza ze swoją rodziną,Skontaktowania się i spotkania z przyjaciółmi,Nawiązania i podtrzymania sieci przyjaciół i kontaktów, Rozwijania swoich zainteresowań indywidualnie, bądź dołączenia do grupy zainteresowań,Dołączenia do grupy religijnej,Zaangażowania w lokalnie dostępne sposoby spędzania wolnego czasu takie jak centra rozrywki, muzea, biblioteki itp. Uczestniczenia w wydarzeniach, koncertach, pokazach itd.Znalezienia znajomego, z którym Pacjent będzie wspólnie wychodził,Zarejestrowania się na portalu społecznościowym takim jak Facebook czy Twitter,Zarejestrowania się na portalu towarzyskim,Znalezienia i zaangażowania się w wolontariat.</a:t>
                      </a:r>
                    </a:p>
                    <a:p>
                      <a:pPr marL="0" indent="0" algn="l">
                        <a:lnSpc>
                          <a:spcPct val="115000"/>
                        </a:lnSpc>
                        <a:spcBef>
                          <a:spcPts val="0"/>
                        </a:spcBef>
                        <a:spcAft>
                          <a:spcPts val="0"/>
                        </a:spcAft>
                        <a:buNone/>
                        <a:tabLst/>
                      </a:pPr>
                      <a:r>
                        <a:rPr lang="en-US" sz="1000" b="0" i="0" smtClean="0">
                          <a:solidFill>
                            <a:srgbClr val="000000"/>
                          </a:solidFill>
                          <a:latin typeface="Calibri" charset="0"/>
                        </a:rPr>
                        <a:t> </a:t>
                      </a:r>
                    </a:p>
                  </a:txBody>
                  <a:tcPr>
                    <a:lnL w="2880">
                      <a:solidFill>
                        <a:srgbClr val="FFFFFF"/>
                      </a:solidFill>
                      <a:prstDash val="solid"/>
                      <a:round/>
                      <a:headEnd type="none" w="med" len="med"/>
                      <a:tailEnd type="none" w="med" len="med"/>
                    </a:lnL>
                    <a:lnR w="2880">
                      <a:solidFill>
                        <a:srgbClr val="FFFFFF"/>
                      </a:solidFill>
                      <a:prstDash val="solid"/>
                      <a:round/>
                      <a:headEnd type="none" w="med" len="med"/>
                      <a:tailEnd type="none" w="med" len="med"/>
                    </a:lnR>
                    <a:lnT w="2880">
                      <a:solidFill>
                        <a:srgbClr val="FFFFFF"/>
                      </a:solidFill>
                      <a:prstDash val="solid"/>
                      <a:round/>
                      <a:headEnd type="none" w="med" len="med"/>
                      <a:tailEnd type="none" w="med" len="med"/>
                    </a:lnT>
                    <a:lnB w="2880">
                      <a:solidFill>
                        <a:srgbClr val="FFFFFF"/>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0"/>
                        </a:spcAft>
                        <a:buNone/>
                        <a:tabLst/>
                      </a:pPr>
                      <a:r>
                        <a:rPr lang="en-US" sz="1400" b="0" i="0" smtClean="0">
                          <a:solidFill>
                            <a:srgbClr val="000000"/>
                          </a:solidFill>
                          <a:latin typeface="Calibri" charset="0"/>
                        </a:rPr>
                        <a:t>Należy umieść Turaj konkretne daty. Długoterminowy cel (taki jak „posiadanie aktywnego życia towarzyskiego”) może być  osiągalny w ciągu roku;  pośrednie, krótko-terminowe cele (takie jak „znalezienie lokalnej grupy wsparcia dla osób chorych psychicznie”) mogą być osiągalne w ciągu miesiąca.</a:t>
                      </a:r>
                    </a:p>
                    <a:p>
                      <a:pPr marL="0" indent="0" algn="l">
                        <a:lnSpc>
                          <a:spcPct val="115000"/>
                        </a:lnSpc>
                        <a:spcBef>
                          <a:spcPts val="0"/>
                        </a:spcBef>
                        <a:spcAft>
                          <a:spcPts val="0"/>
                        </a:spcAft>
                        <a:buNone/>
                        <a:tabLst/>
                      </a:pPr>
                      <a:r>
                        <a:rPr lang="en-US" sz="1000" b="0" i="0" smtClean="0">
                          <a:solidFill>
                            <a:srgbClr val="000000"/>
                          </a:solidFill>
                          <a:latin typeface="Calibri" charset="0"/>
                        </a:rPr>
                        <a:t> </a:t>
                      </a:r>
                    </a:p>
                  </a:txBody>
                  <a:tcPr>
                    <a:lnL w="2880">
                      <a:solidFill>
                        <a:srgbClr val="FFFFFF"/>
                      </a:solidFill>
                      <a:prstDash val="solid"/>
                      <a:round/>
                      <a:headEnd type="none" w="med" len="med"/>
                      <a:tailEnd type="none" w="med" len="med"/>
                    </a:lnL>
                    <a:lnR w="2880">
                      <a:solidFill>
                        <a:srgbClr val="FFFFFF"/>
                      </a:solidFill>
                      <a:prstDash val="solid"/>
                      <a:round/>
                      <a:headEnd type="none" w="med" len="med"/>
                      <a:tailEnd type="none" w="med" len="med"/>
                    </a:lnR>
                    <a:lnT w="2880">
                      <a:solidFill>
                        <a:srgbClr val="FFFFFF"/>
                      </a:solidFill>
                      <a:prstDash val="solid"/>
                      <a:round/>
                      <a:headEnd type="none" w="med" len="med"/>
                      <a:tailEnd type="none" w="med" len="med"/>
                    </a:lnT>
                    <a:lnB w="2880">
                      <a:solidFill>
                        <a:srgbClr val="FFFFFF"/>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0"/>
                        </a:spcAft>
                        <a:buNone/>
                        <a:tabLst/>
                      </a:pPr>
                      <a:r>
                        <a:rPr lang="en-US" sz="1200" b="0" i="0" smtClean="0">
                          <a:solidFill>
                            <a:srgbClr val="000000"/>
                          </a:solidFill>
                          <a:latin typeface="Calibri" charset="0"/>
                        </a:rPr>
                        <a:t>Osoby wspierające w tym zakresie mogą być członkami  rodziny, przyjaciółmi lub innym osobami korzystającymi z pomocy psychiatrycznej. Innymi osobami wspierającymi mogą być:</a:t>
                      </a:r>
                    </a:p>
                    <a:p>
                      <a:pPr marL="0" indent="0" algn="l">
                        <a:lnSpc>
                          <a:spcPct val="115000"/>
                        </a:lnSpc>
                        <a:spcBef>
                          <a:spcPts val="0"/>
                        </a:spcBef>
                        <a:spcAft>
                          <a:spcPts val="0"/>
                        </a:spcAft>
                        <a:buClr>
                          <a:sysClr val="windowText" lastClr="000000"/>
                        </a:buClr>
                        <a:buSzPct val="45000"/>
                        <a:buFont typeface="Symbol"/>
                        <a:buChar char=""/>
                        <a:tabLst/>
                      </a:pPr>
                      <a:r>
                        <a:rPr lang="en-US" sz="1200" b="0" i="0" smtClean="0">
                          <a:solidFill>
                            <a:srgbClr val="000000"/>
                          </a:solidFill>
                          <a:latin typeface="Calibri" charset="0"/>
                        </a:rPr>
                        <a:t>Współpracownicy,Koledzy,Wolontariusze,Krewny,Grupa religijna</a:t>
                      </a:r>
                    </a:p>
                    <a:p>
                      <a:pPr marL="0" indent="0" algn="l">
                        <a:lnSpc>
                          <a:spcPct val="115000"/>
                        </a:lnSpc>
                        <a:spcBef>
                          <a:spcPts val="0"/>
                        </a:spcBef>
                        <a:spcAft>
                          <a:spcPts val="0"/>
                        </a:spcAft>
                        <a:buNone/>
                        <a:tabLst/>
                      </a:pPr>
                      <a:r>
                        <a:rPr lang="en-US" sz="1200" b="0" i="0" smtClean="0">
                          <a:solidFill>
                            <a:srgbClr val="000000"/>
                          </a:solidFill>
                          <a:latin typeface="Calibri" charset="0"/>
                        </a:rPr>
                        <a:t>i/lub</a:t>
                      </a:r>
                    </a:p>
                    <a:p>
                      <a:pPr marL="0" indent="0" algn="l">
                        <a:lnSpc>
                          <a:spcPct val="115000"/>
                        </a:lnSpc>
                        <a:spcBef>
                          <a:spcPts val="0"/>
                        </a:spcBef>
                        <a:spcAft>
                          <a:spcPts val="0"/>
                        </a:spcAft>
                        <a:buClr>
                          <a:sysClr val="windowText" lastClr="000000"/>
                        </a:buClr>
                        <a:buSzPct val="45000"/>
                        <a:buFont typeface="Symbol"/>
                        <a:buChar char=""/>
                        <a:tabLst/>
                      </a:pPr>
                      <a:r>
                        <a:rPr lang="en-US" sz="1200" b="0" i="0" smtClean="0">
                          <a:solidFill>
                            <a:srgbClr val="000000"/>
                          </a:solidFill>
                          <a:latin typeface="Calibri" charset="0"/>
                        </a:rPr>
                        <a:t>Członek rodziny i/lub inny opiekun,Koordynator Opieki,Coach,Pacjent</a:t>
                      </a:r>
                    </a:p>
                    <a:p>
                      <a:pPr marL="0" indent="0" algn="l">
                        <a:lnSpc>
                          <a:spcPct val="115000"/>
                        </a:lnSpc>
                        <a:spcBef>
                          <a:spcPts val="0"/>
                        </a:spcBef>
                        <a:spcAft>
                          <a:spcPts val="0"/>
                        </a:spcAft>
                        <a:buNone/>
                        <a:tabLst/>
                      </a:pPr>
                      <a:r>
                        <a:rPr lang="en-US" sz="1200" b="0" i="0" smtClean="0">
                          <a:solidFill>
                            <a:srgbClr val="000000"/>
                          </a:solidFill>
                          <a:latin typeface="Calibri" charset="0"/>
                        </a:rPr>
                        <a:t> </a:t>
                      </a:r>
                    </a:p>
                  </a:txBody>
                  <a:tcPr>
                    <a:lnL w="2880">
                      <a:solidFill>
                        <a:srgbClr val="FFFFFF"/>
                      </a:solidFill>
                      <a:prstDash val="solid"/>
                      <a:round/>
                      <a:headEnd type="none" w="med" len="med"/>
                      <a:tailEnd type="none" w="med" len="med"/>
                    </a:lnL>
                    <a:lnR w="2880">
                      <a:solidFill>
                        <a:srgbClr val="FFFFFF"/>
                      </a:solidFill>
                      <a:prstDash val="solid"/>
                      <a:round/>
                      <a:headEnd type="none" w="med" len="med"/>
                      <a:tailEnd type="none" w="med" len="med"/>
                    </a:lnR>
                    <a:lnT w="2880">
                      <a:solidFill>
                        <a:srgbClr val="FFFFFF"/>
                      </a:solidFill>
                      <a:prstDash val="solid"/>
                      <a:round/>
                      <a:headEnd type="none" w="med" len="med"/>
                      <a:tailEnd type="none" w="med" len="med"/>
                    </a:lnT>
                    <a:lnB w="2880">
                      <a:solidFill>
                        <a:srgbClr val="FFFFFF"/>
                      </a:solidFill>
                      <a:prstDash val="solid"/>
                      <a:round/>
                      <a:headEnd type="none" w="med" len="med"/>
                      <a:tailEnd type="none" w="med" len="med"/>
                    </a:lnB>
                    <a:lnTlToBr>
                      <a:noFill/>
                    </a:lnTlToBr>
                    <a:lnBlToTr>
                      <a:noFill/>
                    </a:lnBlToTr>
                    <a:solidFill>
                      <a:srgbClr val="D0D8E7"/>
                    </a:solidFill>
                  </a:tcPr>
                </a:tc>
              </a:tr>
            </a:tbl>
          </a:graphicData>
        </a:graphic>
      </p:graphicFrame>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p:cNvGraphicFramePr>
            <a:graphicFrameLocks noChangeAspect="1"/>
          </p:cNvGraphicFramePr>
          <p:nvPr/>
        </p:nvGraphicFramePr>
        <p:xfrm>
          <a:off x="143640" y="107280"/>
          <a:ext cx="9792720" cy="7344360"/>
        </p:xfrm>
        <a:graphic>
          <a:graphicData uri="http://schemas.openxmlformats.org/drawingml/2006/table">
            <a:tbl>
              <a:tblPr/>
              <a:tblGrid>
                <a:gridCol w="3367440"/>
                <a:gridCol w="3637440"/>
                <a:gridCol w="1064880"/>
                <a:gridCol w="1722960"/>
              </a:tblGrid>
              <a:tr h="306720">
                <a:tc gridSpan="4">
                  <a:txBody>
                    <a:bodyPr/>
                    <a:lstStyle/>
                    <a:p>
                      <a:pPr marL="0" indent="0" algn="l">
                        <a:lnSpc>
                          <a:spcPct val="115000"/>
                        </a:lnSpc>
                        <a:spcBef>
                          <a:spcPts val="0"/>
                        </a:spcBef>
                        <a:spcAft>
                          <a:spcPts val="0"/>
                        </a:spcAft>
                        <a:buNone/>
                        <a:tabLst/>
                      </a:pPr>
                      <a:r>
                        <a:rPr lang="en-US" sz="1200" b="0" i="0" smtClean="0">
                          <a:solidFill>
                            <a:srgbClr val="FFFFFF"/>
                          </a:solidFill>
                          <a:latin typeface="Calibri" charset="0"/>
                        </a:rPr>
                        <a:t>h. Praca i Zawód</a:t>
                      </a:r>
                    </a:p>
                  </a:txBody>
                  <a:tcPr>
                    <a:lnL w="360" cap="flat" cmpd="sng" algn="ctr">
                      <a:solidFill>
                        <a:srgbClr val="FFFFFF"/>
                      </a:solidFill>
                      <a:prstDash val="solid"/>
                      <a:round/>
                      <a:headEnd type="none" w="med" len="med"/>
                      <a:tailEnd type="none" w="med" len="med"/>
                    </a:lnL>
                    <a:lnR w="360" cap="flat" cmpd="sng" algn="ctr">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360" cap="flat" cmpd="sng" algn="ctr">
                      <a:solidFill>
                        <a:srgbClr val="FFFFFF"/>
                      </a:solidFill>
                      <a:prstDash val="solid"/>
                      <a:round/>
                      <a:headEnd type="none" w="med" len="med"/>
                      <a:tailEnd type="none" w="med" len="med"/>
                    </a:lnB>
                    <a:lnTlToBr>
                      <a:noFill/>
                    </a:lnTlToBr>
                    <a:lnBlToTr>
                      <a:noFill/>
                    </a:lnBlToTr>
                    <a:solidFill>
                      <a:srgbClr val="4F81BD"/>
                    </a:solidFill>
                  </a:tcPr>
                </a:tc>
                <a:tc hMerge="1">
                  <a:txBody>
                    <a:bodyPr/>
                    <a:lstStyle/>
                    <a:p>
                      <a:endParaRPr/>
                    </a:p>
                  </a:txBody>
                  <a:tcPr/>
                </a:tc>
                <a:tc hMerge="1">
                  <a:txBody>
                    <a:bodyPr/>
                    <a:lstStyle/>
                    <a:p>
                      <a:endParaRPr/>
                    </a:p>
                  </a:txBody>
                  <a:tcPr/>
                </a:tc>
                <a:tc hMerge="1">
                  <a:txBody>
                    <a:bodyPr/>
                    <a:lstStyle/>
                    <a:p>
                      <a:endParaRPr/>
                    </a:p>
                  </a:txBody>
                  <a:tcPr/>
                </a:tc>
              </a:tr>
              <a:tr h="7037640">
                <a:tc>
                  <a:txBody>
                    <a:bodyPr/>
                    <a:lstStyle/>
                    <a:p>
                      <a:pPr marL="0" indent="0" algn="l">
                        <a:lnSpc>
                          <a:spcPct val="115000"/>
                        </a:lnSpc>
                        <a:spcBef>
                          <a:spcPts val="0"/>
                        </a:spcBef>
                        <a:spcAft>
                          <a:spcPts val="0"/>
                        </a:spcAft>
                        <a:buNone/>
                        <a:tabLst/>
                      </a:pPr>
                      <a:r>
                        <a:rPr lang="en-US" sz="1200" b="0" i="0" smtClean="0">
                          <a:solidFill>
                            <a:srgbClr val="660066"/>
                          </a:solidFill>
                          <a:latin typeface="Calibri" charset="0"/>
                        </a:rPr>
                        <a:t>Posiadanie pracy może mieć olbrzymi wpływ na jakość życia. Zatrudnienie zapewnia godność i szacunek, jak również finansową niezależność.</a:t>
                      </a:r>
                      <a:br>
                        <a:rPr lang="en-US" sz="1200" b="0" i="0" smtClean="0">
                          <a:solidFill>
                            <a:srgbClr val="660066"/>
                          </a:solidFill>
                          <a:latin typeface="Calibri" charset="0"/>
                        </a:rPr>
                      </a:br>
                      <a:r>
                        <a:rPr lang="en-US" sz="1200" b="0" i="0" smtClean="0">
                          <a:solidFill>
                            <a:srgbClr val="660066"/>
                          </a:solidFill>
                          <a:latin typeface="Calibri" charset="0"/>
                        </a:rPr>
                        <a:t/>
                      </a:r>
                      <a:br>
                        <a:rPr lang="en-US" sz="1200" b="0" i="0" smtClean="0">
                          <a:solidFill>
                            <a:srgbClr val="660066"/>
                          </a:solidFill>
                          <a:latin typeface="Calibri" charset="0"/>
                        </a:rPr>
                      </a:br>
                      <a:r>
                        <a:rPr lang="en-US" sz="1400" b="0" i="0" smtClean="0">
                          <a:solidFill>
                            <a:srgbClr val="FF3366"/>
                          </a:solidFill>
                          <a:latin typeface="Calibri" charset="0"/>
                        </a:rPr>
                        <a:t>Jeżeli Pacjent  jest w produktywnym wieku Jego długoterminowym celem może być rozpoczęcie lub kontynuacja zatrudnienia na czas nieokreślony na pełen etat lub jego część. Zamiennie,  celem może być zaangażowanie w działania powiązane z pracą, takie jak: wolontariat. </a:t>
                      </a:r>
                      <a:r>
                        <a:rPr lang="en-US" sz="1200" b="0" i="0" smtClean="0">
                          <a:solidFill>
                            <a:srgbClr val="660066"/>
                          </a:solidFill>
                          <a:latin typeface="Calibri" charset="0"/>
                        </a:rPr>
                        <a:t/>
                      </a:r>
                      <a:br>
                        <a:rPr lang="en-US" sz="1200" b="0" i="0" smtClean="0">
                          <a:solidFill>
                            <a:srgbClr val="660066"/>
                          </a:solidFill>
                          <a:latin typeface="Calibri" charset="0"/>
                        </a:rPr>
                      </a:br>
                      <a:r>
                        <a:rPr lang="en-US" sz="1200" b="0" i="0" smtClean="0">
                          <a:solidFill>
                            <a:srgbClr val="660066"/>
                          </a:solidFill>
                          <a:latin typeface="Calibri" charset="0"/>
                        </a:rPr>
                        <a:t/>
                      </a:r>
                      <a:br>
                        <a:rPr lang="en-US" sz="1200" b="0" i="0" smtClean="0">
                          <a:solidFill>
                            <a:srgbClr val="660066"/>
                          </a:solidFill>
                          <a:latin typeface="Calibri" charset="0"/>
                        </a:rPr>
                      </a:br>
                      <a:r>
                        <a:rPr lang="en-US" sz="1200" b="0" i="0" smtClean="0">
                          <a:solidFill>
                            <a:srgbClr val="660066"/>
                          </a:solidFill>
                          <a:latin typeface="Calibri" charset="0"/>
                        </a:rPr>
                        <a:t>Istnieje wiele otwartych opcji, jeśli Pacjent chciałby powrócić do pracy. Może także skorzystać ze specjalistycznych instytucji zatrudnienia, np.:  takich jak projekt zatrudnienia lub schemat pracy chronionej, lub skorzystać z instytucji terapii zajęciowej.  </a:t>
                      </a:r>
                      <a:br>
                        <a:rPr lang="en-US" sz="1200" b="0" i="0" smtClean="0">
                          <a:solidFill>
                            <a:srgbClr val="660066"/>
                          </a:solidFill>
                          <a:latin typeface="Calibri" charset="0"/>
                        </a:rPr>
                      </a:br>
                      <a:r>
                        <a:rPr lang="en-US" sz="1200" b="0" i="0" smtClean="0">
                          <a:solidFill>
                            <a:srgbClr val="660066"/>
                          </a:solidFill>
                          <a:latin typeface="Calibri" charset="0"/>
                        </a:rPr>
                        <a:t> </a:t>
                      </a:r>
                    </a:p>
                    <a:p>
                      <a:pPr marL="0" indent="0" algn="l">
                        <a:lnSpc>
                          <a:spcPct val="115000"/>
                        </a:lnSpc>
                        <a:spcBef>
                          <a:spcPts val="0"/>
                        </a:spcBef>
                        <a:spcAft>
                          <a:spcPts val="0"/>
                        </a:spcAft>
                        <a:buNone/>
                        <a:tabLst/>
                      </a:pPr>
                      <a:r>
                        <a:rPr lang="en-US" sz="1200" b="0" i="0" smtClean="0">
                          <a:solidFill>
                            <a:srgbClr val="660066"/>
                          </a:solidFill>
                          <a:latin typeface="Calibri" charset="0"/>
                        </a:rPr>
                        <a:t>Jeżeli Pacjent jest zatrudniony może określić cele w zakresie powrotu do pracy,  pozostania w pracy u swojego obecnego pracodawcy. Może wymagać od swojego pracodawcy zastosowania względem siebie koniecznych ułatwień, korzystając ze swoich praw wynikających z prawa równości dostępu.</a:t>
                      </a:r>
                      <a:br>
                        <a:rPr lang="en-US" sz="1200" b="0" i="0" smtClean="0">
                          <a:solidFill>
                            <a:srgbClr val="660066"/>
                          </a:solidFill>
                          <a:latin typeface="Calibri" charset="0"/>
                        </a:rPr>
                      </a:br>
                      <a:endParaRPr lang="en-US" sz="1200" b="0" i="0" smtClean="0">
                        <a:solidFill>
                          <a:srgbClr val="660066"/>
                        </a:solidFill>
                        <a:latin typeface="Calibri" charset="0"/>
                      </a:endParaRPr>
                    </a:p>
                    <a:p>
                      <a:pPr marL="0" indent="0" algn="l">
                        <a:lnSpc>
                          <a:spcPct val="115000"/>
                        </a:lnSpc>
                        <a:spcBef>
                          <a:spcPts val="0"/>
                        </a:spcBef>
                        <a:spcAft>
                          <a:spcPts val="0"/>
                        </a:spcAft>
                        <a:buNone/>
                        <a:tabLst/>
                      </a:pPr>
                      <a:r>
                        <a:rPr lang="en-US" sz="1200" b="0" i="0" smtClean="0">
                          <a:solidFill>
                            <a:srgbClr val="660066"/>
                          </a:solidFill>
                          <a:latin typeface="Calibri" charset="0"/>
                        </a:rPr>
                        <a:t>Innymi celami mogą być:  zostanie stażystą lub praktykantem,  rozpoczęcie własnej działalności gospodarczej. </a:t>
                      </a:r>
                    </a:p>
                    <a:p>
                      <a:pPr marL="0" indent="0" algn="l">
                        <a:lnSpc>
                          <a:spcPct val="115000"/>
                        </a:lnSpc>
                        <a:spcBef>
                          <a:spcPts val="0"/>
                        </a:spcBef>
                        <a:spcAft>
                          <a:spcPts val="0"/>
                        </a:spcAft>
                        <a:buNone/>
                        <a:tabLst/>
                      </a:pPr>
                      <a:r>
                        <a:rPr lang="en-US" sz="1200" b="0" i="0" smtClean="0">
                          <a:solidFill>
                            <a:srgbClr val="FFFFFF"/>
                          </a:solidFill>
                          <a:latin typeface="Calibri" charset="0"/>
                        </a:rPr>
                        <a:t> </a:t>
                      </a:r>
                    </a:p>
                  </a:txBody>
                  <a:tcPr>
                    <a:lnL w="2880">
                      <a:solidFill>
                        <a:srgbClr val="FFFFFF"/>
                      </a:solidFill>
                      <a:prstDash val="solid"/>
                      <a:round/>
                      <a:headEnd type="none" w="med" len="med"/>
                      <a:tailEnd type="none" w="med" len="med"/>
                    </a:lnL>
                    <a:lnR w="2880">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2880">
                      <a:solidFill>
                        <a:srgbClr val="FFFFFF"/>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0"/>
                        </a:spcAft>
                        <a:buNone/>
                        <a:tabLst/>
                      </a:pPr>
                      <a:r>
                        <a:rPr lang="en-US" sz="1200" b="0" i="0" smtClean="0">
                          <a:solidFill>
                            <a:srgbClr val="000000"/>
                          </a:solidFill>
                          <a:latin typeface="Calibri" charset="0"/>
                        </a:rPr>
                        <a:t>Instytucje mogą uwzględniać:</a:t>
                      </a:r>
                    </a:p>
                    <a:p>
                      <a:pPr marL="457200" indent="0" algn="l">
                        <a:lnSpc>
                          <a:spcPct val="115000"/>
                        </a:lnSpc>
                        <a:spcBef>
                          <a:spcPts val="0"/>
                        </a:spcBef>
                        <a:spcAft>
                          <a:spcPts val="0"/>
                        </a:spcAft>
                        <a:buNone/>
                        <a:tabLst/>
                      </a:pPr>
                      <a:r>
                        <a:rPr lang="en-US" sz="1200" b="0" i="0" smtClean="0">
                          <a:solidFill>
                            <a:srgbClr val="000000"/>
                          </a:solidFill>
                          <a:latin typeface="Calibri" charset="0"/>
                        </a:rPr>
                        <a:t> </a:t>
                      </a:r>
                    </a:p>
                    <a:p>
                      <a:pPr marL="0" indent="0" algn="l">
                        <a:lnSpc>
                          <a:spcPct val="115000"/>
                        </a:lnSpc>
                        <a:spcBef>
                          <a:spcPts val="0"/>
                        </a:spcBef>
                        <a:spcAft>
                          <a:spcPts val="0"/>
                        </a:spcAft>
                        <a:buClr>
                          <a:sysClr val="windowText" lastClr="000000"/>
                        </a:buClr>
                        <a:buSzPct val="45000"/>
                        <a:buFont typeface="Symbol"/>
                        <a:buChar char=""/>
                        <a:tabLst/>
                      </a:pPr>
                      <a:r>
                        <a:rPr lang="en-US" sz="1200" b="0" i="0" smtClean="0">
                          <a:solidFill>
                            <a:srgbClr val="000000"/>
                          </a:solidFill>
                          <a:latin typeface="Calibri" charset="0"/>
                        </a:rPr>
                        <a:t>Urząd Pracy,Agencje pracy tymczasowejTerapię zajęciową,Doradztwo i informacje od agencji takiej jak biura porad obywatelskich</a:t>
                      </a:r>
                    </a:p>
                    <a:p>
                      <a:pPr marL="0" indent="0" algn="l">
                        <a:lnSpc>
                          <a:spcPct val="115000"/>
                        </a:lnSpc>
                        <a:spcBef>
                          <a:spcPts val="0"/>
                        </a:spcBef>
                        <a:spcAft>
                          <a:spcPts val="0"/>
                        </a:spcAft>
                        <a:buNone/>
                        <a:tabLst/>
                      </a:pPr>
                      <a:r>
                        <a:rPr lang="en-US" sz="1200" b="0" i="0" smtClean="0">
                          <a:solidFill>
                            <a:srgbClr val="000000"/>
                          </a:solidFill>
                          <a:latin typeface="Calibri" charset="0"/>
                        </a:rPr>
                        <a:t> </a:t>
                      </a:r>
                    </a:p>
                    <a:p>
                      <a:pPr marL="0" indent="0" algn="l">
                        <a:lnSpc>
                          <a:spcPct val="115000"/>
                        </a:lnSpc>
                        <a:spcBef>
                          <a:spcPts val="0"/>
                        </a:spcBef>
                        <a:spcAft>
                          <a:spcPts val="0"/>
                        </a:spcAft>
                        <a:buNone/>
                        <a:tabLst/>
                      </a:pPr>
                      <a:r>
                        <a:rPr lang="en-US" sz="1200" b="0" i="0" smtClean="0">
                          <a:solidFill>
                            <a:srgbClr val="000000"/>
                          </a:solidFill>
                          <a:latin typeface="Calibri" charset="0"/>
                        </a:rPr>
                        <a:t>Działania mogą uwzględniać:</a:t>
                      </a:r>
                    </a:p>
                    <a:p>
                      <a:pPr marL="0" indent="0" algn="l">
                        <a:lnSpc>
                          <a:spcPct val="115000"/>
                        </a:lnSpc>
                        <a:spcBef>
                          <a:spcPts val="0"/>
                        </a:spcBef>
                        <a:spcAft>
                          <a:spcPts val="0"/>
                        </a:spcAft>
                        <a:buClr>
                          <a:sysClr val="windowText" lastClr="000000"/>
                        </a:buClr>
                        <a:buSzPct val="45000"/>
                        <a:buFont typeface="Symbol"/>
                        <a:buChar char=""/>
                        <a:tabLst/>
                      </a:pPr>
                      <a:r>
                        <a:rPr lang="en-US" sz="1200" b="0" i="0" smtClean="0">
                          <a:solidFill>
                            <a:srgbClr val="000000"/>
                          </a:solidFill>
                          <a:latin typeface="Calibri" charset="0"/>
                        </a:rPr>
                        <a:t>Zarejestrowania  lokalnym Urzędzie Pracy lub agencji rekrutacyjnej,Poszukiwania pracy przez Internet lub gazety,Napisania CV i podań o pracę,Znalezienia możliwości wolontariatu,Konsultacji w jaki sposób praca zarobkowa wpłynie na wysokość zasiłków,Określenia wsparcia, jakiego Pacjent potrzebuje, aby utrzymać zatrudnienie,Zebrania informacji na temat szkoleń i edukacji, które pomogą w znalezieniu pracy,Znalezienia możliwości praktyk zawodowych lub stażu,Przedyskutowania z pracodawcą koniecznych udogodnień, które mogą zostać zastosowane w celu bardziej optymalnego  wykonywania pracy,Konsultacji w Ośrodku Pomocy Społecznej i/lub w ZUS/KRUS w jaki sposób praca zarobkowa wpłynie na wysokość zasiłków/poborów,Uzyskania doradztwa na temat otwarcia działalności gospodarczej.                   </a:t>
                      </a:r>
                    </a:p>
                    <a:p>
                      <a:pPr marL="0" indent="0" algn="l">
                        <a:lnSpc>
                          <a:spcPct val="115000"/>
                        </a:lnSpc>
                        <a:spcBef>
                          <a:spcPts val="0"/>
                        </a:spcBef>
                        <a:spcAft>
                          <a:spcPts val="0"/>
                        </a:spcAft>
                        <a:buNone/>
                        <a:tabLst/>
                      </a:pPr>
                      <a:r>
                        <a:rPr lang="en-US" sz="800" b="0" i="0" smtClean="0">
                          <a:solidFill>
                            <a:srgbClr val="000000"/>
                          </a:solidFill>
                          <a:latin typeface="Calibri" charset="0"/>
                        </a:rPr>
                        <a:t> </a:t>
                      </a:r>
                    </a:p>
                    <a:p>
                      <a:pPr marL="0" indent="0" algn="l">
                        <a:lnSpc>
                          <a:spcPct val="115000"/>
                        </a:lnSpc>
                        <a:spcBef>
                          <a:spcPts val="0"/>
                        </a:spcBef>
                        <a:spcAft>
                          <a:spcPts val="0"/>
                        </a:spcAft>
                        <a:buNone/>
                        <a:tabLst/>
                      </a:pPr>
                      <a:r>
                        <a:rPr lang="en-US" sz="800" b="0" i="0" smtClean="0">
                          <a:solidFill>
                            <a:srgbClr val="000000"/>
                          </a:solidFill>
                          <a:latin typeface="Calibri" charset="0"/>
                        </a:rPr>
                        <a:t> </a:t>
                      </a:r>
                    </a:p>
                    <a:p>
                      <a:pPr marL="0" indent="0" algn="l">
                        <a:lnSpc>
                          <a:spcPct val="115000"/>
                        </a:lnSpc>
                        <a:spcBef>
                          <a:spcPts val="0"/>
                        </a:spcBef>
                        <a:spcAft>
                          <a:spcPts val="0"/>
                        </a:spcAft>
                        <a:buNone/>
                        <a:tabLst/>
                      </a:pPr>
                      <a:r>
                        <a:rPr lang="en-US" sz="900" b="0" i="0" smtClean="0">
                          <a:solidFill>
                            <a:srgbClr val="000000"/>
                          </a:solidFill>
                          <a:latin typeface="Calibri" charset="0"/>
                        </a:rPr>
                        <a:t> </a:t>
                      </a:r>
                    </a:p>
                  </a:txBody>
                  <a:tcPr>
                    <a:lnL w="2880">
                      <a:solidFill>
                        <a:srgbClr val="FFFFFF"/>
                      </a:solidFill>
                      <a:prstDash val="solid"/>
                      <a:round/>
                      <a:headEnd type="none" w="med" len="med"/>
                      <a:tailEnd type="none" w="med" len="med"/>
                    </a:lnL>
                    <a:lnR w="2880">
                      <a:solidFill>
                        <a:srgbClr val="FFFFFF"/>
                      </a:solidFill>
                      <a:prstDash val="solid"/>
                      <a:round/>
                      <a:headEnd type="none" w="med" len="med"/>
                      <a:tailEnd type="none" w="med" len="med"/>
                    </a:lnR>
                    <a:lnT w="2880">
                      <a:solidFill>
                        <a:srgbClr val="FFFFFF"/>
                      </a:solidFill>
                      <a:prstDash val="solid"/>
                      <a:round/>
                      <a:headEnd type="none" w="med" len="med"/>
                      <a:tailEnd type="none" w="med" len="med"/>
                    </a:lnT>
                    <a:lnB w="2880">
                      <a:solidFill>
                        <a:srgbClr val="FFFFFF"/>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0"/>
                        </a:spcAft>
                        <a:buNone/>
                        <a:tabLst/>
                      </a:pPr>
                      <a:r>
                        <a:rPr lang="en-US" sz="1400" b="0" i="0" smtClean="0">
                          <a:solidFill>
                            <a:srgbClr val="000000"/>
                          </a:solidFill>
                          <a:latin typeface="Calibri" charset="0"/>
                        </a:rPr>
                        <a:t>Należy umieść tutaj dokładne daty. Długoterminowy cel (taki jak „uzyskanie pracy”) może być osiągalny w ciągu roku; pośrednie, krótkoterminowe działania (takie jak „znalezienie kursu obsługi komputera”) mogą być wykonane w ciągu dwóch tygodni.</a:t>
                      </a:r>
                    </a:p>
                    <a:p>
                      <a:pPr marL="0" indent="0" algn="l">
                        <a:lnSpc>
                          <a:spcPct val="115000"/>
                        </a:lnSpc>
                        <a:spcBef>
                          <a:spcPts val="0"/>
                        </a:spcBef>
                        <a:spcAft>
                          <a:spcPts val="0"/>
                        </a:spcAft>
                        <a:buNone/>
                        <a:tabLst/>
                      </a:pPr>
                      <a:r>
                        <a:rPr lang="en-US" sz="1400" b="0" i="0" smtClean="0">
                          <a:solidFill>
                            <a:srgbClr val="000000"/>
                          </a:solidFill>
                          <a:latin typeface="Calibri" charset="0"/>
                        </a:rPr>
                        <a:t> </a:t>
                      </a:r>
                    </a:p>
                  </a:txBody>
                  <a:tcPr>
                    <a:lnL w="2880">
                      <a:solidFill>
                        <a:srgbClr val="FFFFFF"/>
                      </a:solidFill>
                      <a:prstDash val="solid"/>
                      <a:round/>
                      <a:headEnd type="none" w="med" len="med"/>
                      <a:tailEnd type="none" w="med" len="med"/>
                    </a:lnL>
                    <a:lnR w="2880">
                      <a:solidFill>
                        <a:srgbClr val="FFFFFF"/>
                      </a:solidFill>
                      <a:prstDash val="solid"/>
                      <a:round/>
                      <a:headEnd type="none" w="med" len="med"/>
                      <a:tailEnd type="none" w="med" len="med"/>
                    </a:lnR>
                    <a:lnT w="2880">
                      <a:solidFill>
                        <a:srgbClr val="FFFFFF"/>
                      </a:solidFill>
                      <a:prstDash val="solid"/>
                      <a:round/>
                      <a:headEnd type="none" w="med" len="med"/>
                      <a:tailEnd type="none" w="med" len="med"/>
                    </a:lnT>
                    <a:lnB w="2880">
                      <a:solidFill>
                        <a:srgbClr val="FFFFFF"/>
                      </a:solidFill>
                      <a:prstDash val="solid"/>
                      <a:round/>
                      <a:headEnd type="none" w="med" len="med"/>
                      <a:tailEnd type="none" w="med" len="med"/>
                    </a:lnB>
                    <a:lnTlToBr>
                      <a:noFill/>
                    </a:lnTlToBr>
                    <a:lnBlToTr>
                      <a:noFill/>
                    </a:lnBlToTr>
                    <a:solidFill>
                      <a:srgbClr val="D0D8E7"/>
                    </a:solidFill>
                  </a:tcPr>
                </a:tc>
                <a:tc>
                  <a:txBody>
                    <a:bodyPr/>
                    <a:lstStyle/>
                    <a:p>
                      <a:pPr marL="0" indent="0" algn="l">
                        <a:lnSpc>
                          <a:spcPct val="115000"/>
                        </a:lnSpc>
                        <a:spcBef>
                          <a:spcPts val="0"/>
                        </a:spcBef>
                        <a:spcAft>
                          <a:spcPts val="0"/>
                        </a:spcAft>
                        <a:buNone/>
                        <a:tabLst/>
                      </a:pPr>
                      <a:r>
                        <a:rPr lang="en-US" sz="800" b="0" i="0" smtClean="0">
                          <a:solidFill>
                            <a:srgbClr val="000000"/>
                          </a:solidFill>
                          <a:latin typeface="Calibri" charset="0"/>
                        </a:rPr>
                        <a:t> </a:t>
                      </a:r>
                      <a:r>
                        <a:rPr lang="en-US" sz="1400" b="0" i="0" smtClean="0">
                          <a:solidFill>
                            <a:srgbClr val="000000"/>
                          </a:solidFill>
                          <a:latin typeface="Calibri" charset="0"/>
                        </a:rPr>
                        <a:t>Urząd Pracy może zapewnić pełen zakres wsparcia, aby  pomóc w znalezieniu pracy. Innymi osobami wspierającymi mogą być:</a:t>
                      </a:r>
                    </a:p>
                    <a:p>
                      <a:pPr marL="0" indent="0" algn="l">
                        <a:lnSpc>
                          <a:spcPct val="115000"/>
                        </a:lnSpc>
                        <a:spcBef>
                          <a:spcPts val="0"/>
                        </a:spcBef>
                        <a:spcAft>
                          <a:spcPts val="0"/>
                        </a:spcAft>
                        <a:buClr>
                          <a:sysClr val="windowText" lastClr="000000"/>
                        </a:buClr>
                        <a:buSzPct val="45000"/>
                        <a:buFont typeface="Symbol"/>
                        <a:buChar char=""/>
                        <a:tabLst/>
                      </a:pPr>
                      <a:r>
                        <a:rPr lang="en-US" sz="1400" b="0" i="0" smtClean="0">
                          <a:solidFill>
                            <a:srgbClr val="000000"/>
                          </a:solidFill>
                          <a:latin typeface="Calibri" charset="0"/>
                        </a:rPr>
                        <a:t>Pracodawca,Doradca zawodowy,Pracownik socjalny,Terapeuta zajęciowy,Współpracownicy,Wolontariusze</a:t>
                      </a:r>
                    </a:p>
                    <a:p>
                      <a:pPr marL="0" indent="0" algn="l">
                        <a:lnSpc>
                          <a:spcPct val="115000"/>
                        </a:lnSpc>
                        <a:spcBef>
                          <a:spcPts val="0"/>
                        </a:spcBef>
                        <a:spcAft>
                          <a:spcPts val="0"/>
                        </a:spcAft>
                        <a:buNone/>
                        <a:tabLst/>
                      </a:pPr>
                      <a:r>
                        <a:rPr lang="en-US" sz="1400" b="0" i="0" smtClean="0">
                          <a:solidFill>
                            <a:srgbClr val="000000"/>
                          </a:solidFill>
                          <a:latin typeface="Calibri" charset="0"/>
                        </a:rPr>
                        <a:t>i/lub</a:t>
                      </a:r>
                    </a:p>
                    <a:p>
                      <a:pPr marL="0" indent="0" algn="l">
                        <a:lnSpc>
                          <a:spcPct val="115000"/>
                        </a:lnSpc>
                        <a:spcBef>
                          <a:spcPts val="0"/>
                        </a:spcBef>
                        <a:spcAft>
                          <a:spcPts val="0"/>
                        </a:spcAft>
                        <a:buClr>
                          <a:sysClr val="windowText" lastClr="000000"/>
                        </a:buClr>
                        <a:buSzPct val="45000"/>
                        <a:buFont typeface="Symbol"/>
                        <a:buChar char=""/>
                        <a:tabLst/>
                      </a:pPr>
                      <a:r>
                        <a:rPr lang="en-US" sz="1400" b="0" i="0" smtClean="0">
                          <a:solidFill>
                            <a:srgbClr val="000000"/>
                          </a:solidFill>
                          <a:latin typeface="Calibri" charset="0"/>
                        </a:rPr>
                        <a:t>Członek rodziny lub inny opiekun,Koordynator Opieki,Coach,Pacjent</a:t>
                      </a:r>
                    </a:p>
                    <a:p>
                      <a:pPr marL="0" indent="0" algn="l">
                        <a:lnSpc>
                          <a:spcPct val="115000"/>
                        </a:lnSpc>
                        <a:spcBef>
                          <a:spcPts val="0"/>
                        </a:spcBef>
                        <a:spcAft>
                          <a:spcPts val="0"/>
                        </a:spcAft>
                        <a:buNone/>
                        <a:tabLst/>
                      </a:pPr>
                      <a:r>
                        <a:rPr lang="en-US" sz="800" b="0" i="0" smtClean="0">
                          <a:solidFill>
                            <a:srgbClr val="000000"/>
                          </a:solidFill>
                          <a:latin typeface="Calibri" charset="0"/>
                        </a:rPr>
                        <a:t> </a:t>
                      </a:r>
                    </a:p>
                    <a:p>
                      <a:pPr marL="0" indent="0" algn="l">
                        <a:lnSpc>
                          <a:spcPct val="115000"/>
                        </a:lnSpc>
                        <a:spcBef>
                          <a:spcPts val="0"/>
                        </a:spcBef>
                        <a:spcAft>
                          <a:spcPts val="0"/>
                        </a:spcAft>
                        <a:buNone/>
                        <a:tabLst/>
                      </a:pPr>
                      <a:r>
                        <a:rPr lang="en-US" sz="900" b="0" i="0" smtClean="0">
                          <a:solidFill>
                            <a:srgbClr val="000000"/>
                          </a:solidFill>
                          <a:latin typeface="Calibri" charset="0"/>
                        </a:rPr>
                        <a:t> </a:t>
                      </a:r>
                    </a:p>
                  </a:txBody>
                  <a:tcPr>
                    <a:lnL w="2880">
                      <a:solidFill>
                        <a:srgbClr val="FFFFFF"/>
                      </a:solidFill>
                      <a:prstDash val="solid"/>
                      <a:round/>
                      <a:headEnd type="none" w="med" len="med"/>
                      <a:tailEnd type="none" w="med" len="med"/>
                    </a:lnL>
                    <a:lnR w="2880">
                      <a:solidFill>
                        <a:srgbClr val="FFFFFF"/>
                      </a:solidFill>
                      <a:prstDash val="solid"/>
                      <a:round/>
                      <a:headEnd type="none" w="med" len="med"/>
                      <a:tailEnd type="none" w="med" len="med"/>
                    </a:lnR>
                    <a:lnT w="2880">
                      <a:solidFill>
                        <a:srgbClr val="FFFFFF"/>
                      </a:solidFill>
                      <a:prstDash val="solid"/>
                      <a:round/>
                      <a:headEnd type="none" w="med" len="med"/>
                      <a:tailEnd type="none" w="med" len="med"/>
                    </a:lnT>
                    <a:lnB w="2880">
                      <a:solidFill>
                        <a:srgbClr val="FFFFFF"/>
                      </a:solidFill>
                      <a:prstDash val="solid"/>
                      <a:round/>
                      <a:headEnd type="none" w="med" len="med"/>
                      <a:tailEnd type="none" w="med" len="med"/>
                    </a:lnB>
                    <a:lnTlToBr>
                      <a:noFill/>
                    </a:lnTlToBr>
                    <a:lnBlToTr>
                      <a:noFill/>
                    </a:lnBlToTr>
                    <a:solidFill>
                      <a:srgbClr val="D0D8E7"/>
                    </a:solidFill>
                  </a:tcPr>
                </a:tc>
              </a:tr>
            </a:tbl>
          </a:graphicData>
        </a:graphic>
      </p:graphicFrame>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Custom 2"/>
          <p:cNvSpPr/>
          <p:nvPr/>
        </p:nvSpPr>
        <p:spPr>
          <a:xfrm>
            <a:off x="807480" y="1040760"/>
            <a:ext cx="8572680" cy="425160"/>
          </a:xfrm>
          <a:prstGeom prst="rect">
            <a:avLst/>
          </a:prstGeom>
          <a:noFill/>
          <a:ln w="0">
            <a:noFill/>
          </a:ln>
        </p:spPr>
        <p:style>
          <a:lnRef idx="0">
            <a:schemeClr val="dk1"/>
          </a:lnRef>
          <a:fillRef idx="0">
            <a:srgbClr val="99CCFF"/>
          </a:fillRef>
          <a:effectRef idx="0">
            <a:schemeClr val="accent1"/>
          </a:effectRef>
          <a:fontRef idx="minor">
            <a:schemeClr val="dk1"/>
          </a:fontRef>
        </p:style>
        <p:txBody>
          <a:bodyPr wrap="none" lIns="90000" tIns="45000" rIns="90000" bIns="45000" anchor="t" anchorCtr="0">
            <a:spAutoFit/>
          </a:bodyPr>
          <a:lstStyle/>
          <a:p>
            <a:pPr marL="0" indent="0" algn="l">
              <a:spcBef>
                <a:spcPts val="0"/>
              </a:spcBef>
              <a:spcAft>
                <a:spcPts val="0"/>
              </a:spcAft>
              <a:buNone/>
              <a:tabLst/>
            </a:pPr>
            <a:r>
              <a:rPr lang="en-US" sz="1100" b="0" i="1" kern="1200" smtClean="0">
                <a:solidFill>
                  <a:srgbClr val="000000"/>
                </a:solidFill>
                <a:latin typeface="Calibri" charset="0"/>
              </a:rPr>
              <a:t>Myśli, uczucia i zachowania mogące wskazywać, że stan </a:t>
            </a:r>
          </a:p>
          <a:p>
            <a:pPr marL="0" indent="0" algn="l">
              <a:spcBef>
                <a:spcPts val="0"/>
              </a:spcBef>
              <a:spcAft>
                <a:spcPts val="0"/>
              </a:spcAft>
              <a:buNone/>
              <a:tabLst/>
            </a:pPr>
            <a:r>
              <a:rPr lang="en-US" sz="1100" b="0" i="1" kern="1200" smtClean="0">
                <a:solidFill>
                  <a:srgbClr val="000000"/>
                </a:solidFill>
                <a:latin typeface="Calibri" charset="0"/>
              </a:rPr>
              <a:t>się pogarsza i może wymagać dodatkowej pomocy przez zespół opieki   (tzw. sygnały nawrotu)</a:t>
            </a:r>
          </a:p>
        </p:txBody>
      </p:sp>
      <p:sp>
        <p:nvSpPr>
          <p:cNvPr id="4" name="Rounded Rectangle 3"/>
          <p:cNvSpPr/>
          <p:nvPr/>
        </p:nvSpPr>
        <p:spPr>
          <a:xfrm>
            <a:off x="5782320" y="842760"/>
            <a:ext cx="3611880" cy="377640"/>
          </a:xfrm>
          <a:prstGeom prst="roundRect">
            <a:avLst/>
          </a:prstGeom>
          <a:solidFill>
            <a:srgbClr val="FFFFFF"/>
          </a:solidFill>
          <a:ln w="9360">
            <a:solidFill>
              <a:srgbClr val="000000"/>
            </a:solidFill>
            <a:round/>
          </a:ln>
        </p:spPr>
        <p:style>
          <a:lnRef idx="0">
            <a:schemeClr val="dk1"/>
          </a:lnRef>
          <a:fillRef idx="0">
            <a:srgbClr val="99CCFF"/>
          </a:fillRef>
          <a:effectRef idx="0">
            <a:schemeClr val="accent1"/>
          </a:effectRef>
          <a:fontRef idx="minor">
            <a:schemeClr val="dk1"/>
          </a:fontRef>
        </p:style>
        <p:txBody>
          <a:bodyPr wrap="none" lIns="90000" tIns="45000" rIns="90000" bIns="45000" anchor="t" anchorCtr="0"/>
          <a:lstStyle/>
          <a:p>
            <a:pPr marL="0" indent="0" algn="l">
              <a:spcBef>
                <a:spcPts val="0"/>
              </a:spcBef>
              <a:spcAft>
                <a:spcPts val="1001"/>
              </a:spcAft>
              <a:buNone/>
              <a:tabLst/>
            </a:pPr>
            <a:r>
              <a:rPr lang="en-US" sz="800" b="0" i="1" kern="1200" smtClean="0">
                <a:solidFill>
                  <a:srgbClr val="000000"/>
                </a:solidFill>
                <a:latin typeface="Calibri" charset="0"/>
              </a:rPr>
              <a:t>Imię i nazwisko beneficjenta</a:t>
            </a:r>
          </a:p>
        </p:txBody>
      </p:sp>
      <p:sp>
        <p:nvSpPr>
          <p:cNvPr id="5" name="Rounded Rectangle 4"/>
          <p:cNvSpPr/>
          <p:nvPr/>
        </p:nvSpPr>
        <p:spPr>
          <a:xfrm>
            <a:off x="914760" y="1539360"/>
            <a:ext cx="8358120" cy="2298960"/>
          </a:xfrm>
          <a:prstGeom prst="roundRect">
            <a:avLst/>
          </a:prstGeom>
          <a:solidFill>
            <a:srgbClr val="FFFFFF"/>
          </a:solidFill>
          <a:ln w="9360">
            <a:solidFill>
              <a:srgbClr val="000000"/>
            </a:solidFill>
            <a:round/>
          </a:ln>
        </p:spPr>
        <p:style>
          <a:lnRef idx="0">
            <a:schemeClr val="dk1"/>
          </a:lnRef>
          <a:fillRef idx="0">
            <a:srgbClr val="99CCFF"/>
          </a:fillRef>
          <a:effectRef idx="0">
            <a:schemeClr val="accent1"/>
          </a:effectRef>
          <a:fontRef idx="minor">
            <a:schemeClr val="dk1"/>
          </a:fontRef>
        </p:style>
        <p:txBody>
          <a:bodyPr wrap="none" lIns="90000" tIns="45000" rIns="90000" bIns="45000" anchor="t" anchorCtr="0"/>
          <a:lstStyle/>
          <a:p>
            <a:endParaRPr lang="en-US" sz="1800" dirty="0" smtClean="0">
              <a:latin typeface="Arial" charset="0"/>
            </a:endParaRPr>
          </a:p>
        </p:txBody>
      </p:sp>
      <p:sp>
        <p:nvSpPr>
          <p:cNvPr id="6" name="Rectangle Custom 5"/>
          <p:cNvSpPr/>
          <p:nvPr/>
        </p:nvSpPr>
        <p:spPr>
          <a:xfrm>
            <a:off x="884520" y="4217760"/>
            <a:ext cx="6701171" cy="429433"/>
          </a:xfrm>
          <a:prstGeom prst="rect">
            <a:avLst/>
          </a:prstGeom>
          <a:noFill/>
          <a:ln w="0">
            <a:noFill/>
          </a:ln>
        </p:spPr>
        <p:style>
          <a:lnRef idx="0">
            <a:schemeClr val="dk1"/>
          </a:lnRef>
          <a:fillRef idx="0">
            <a:srgbClr val="99CCFF"/>
          </a:fillRef>
          <a:effectRef idx="0">
            <a:schemeClr val="accent1"/>
          </a:effectRef>
          <a:fontRef idx="minor">
            <a:schemeClr val="dk1"/>
          </a:fontRef>
        </p:style>
        <p:txBody>
          <a:bodyPr wrap="none" lIns="90000" tIns="45000" rIns="90000" bIns="45000" anchor="t" anchorCtr="0">
            <a:spAutoFit/>
          </a:bodyPr>
          <a:lstStyle/>
          <a:p>
            <a:pPr marL="0" indent="0" algn="l">
              <a:spcBef>
                <a:spcPts val="0"/>
              </a:spcBef>
              <a:spcAft>
                <a:spcPts val="0"/>
              </a:spcAft>
              <a:buNone/>
              <a:tabLst/>
            </a:pPr>
            <a:r>
              <a:rPr lang="en-US" sz="1100" b="0" i="1" kern="1200" dirty="0" err="1" smtClean="0">
                <a:solidFill>
                  <a:srgbClr val="000000"/>
                </a:solidFill>
                <a:latin typeface="Calibri" charset="0"/>
              </a:rPr>
              <a:t>Jeżeli</a:t>
            </a:r>
            <a:r>
              <a:rPr lang="en-US" sz="1100" b="0" i="1" kern="1200" dirty="0" smtClean="0">
                <a:solidFill>
                  <a:srgbClr val="000000"/>
                </a:solidFill>
                <a:latin typeface="Calibri" charset="0"/>
              </a:rPr>
              <a:t> </a:t>
            </a:r>
            <a:r>
              <a:rPr lang="en-US" sz="1100" b="0" i="1" kern="1200" dirty="0" smtClean="0">
                <a:solidFill>
                  <a:srgbClr val="000000"/>
                </a:solidFill>
                <a:latin typeface="Calibri" charset="0"/>
              </a:rPr>
              <a:t> </a:t>
            </a:r>
            <a:r>
              <a:rPr lang="en-US" sz="1100" b="0" i="1" kern="1200" dirty="0" err="1" smtClean="0">
                <a:solidFill>
                  <a:srgbClr val="000000"/>
                </a:solidFill>
                <a:latin typeface="Calibri" charset="0"/>
              </a:rPr>
              <a:t>czuje</a:t>
            </a:r>
            <a:r>
              <a:rPr lang="en-US" sz="1100" b="0" i="1" kern="1200" dirty="0" smtClean="0">
                <a:solidFill>
                  <a:srgbClr val="000000"/>
                </a:solidFill>
                <a:latin typeface="Calibri" charset="0"/>
              </a:rPr>
              <a:t>, </a:t>
            </a:r>
            <a:r>
              <a:rPr lang="en-US" sz="1100" b="0" i="1" kern="1200" dirty="0" err="1" smtClean="0">
                <a:solidFill>
                  <a:srgbClr val="000000"/>
                </a:solidFill>
                <a:latin typeface="Calibri" charset="0"/>
              </a:rPr>
              <a:t>że</a:t>
            </a:r>
            <a:r>
              <a:rPr lang="en-US" sz="1100" b="0" i="1" kern="1200" dirty="0" smtClean="0">
                <a:solidFill>
                  <a:srgbClr val="000000"/>
                </a:solidFill>
                <a:latin typeface="Calibri" charset="0"/>
              </a:rPr>
              <a:t> </a:t>
            </a:r>
            <a:r>
              <a:rPr lang="en-US" sz="1100" b="0" i="1" kern="1200" dirty="0" err="1" smtClean="0">
                <a:solidFill>
                  <a:srgbClr val="000000"/>
                </a:solidFill>
                <a:latin typeface="Calibri" charset="0"/>
              </a:rPr>
              <a:t>jego</a:t>
            </a:r>
            <a:r>
              <a:rPr lang="en-US" sz="1100" b="0" i="1" kern="1200" dirty="0" smtClean="0">
                <a:solidFill>
                  <a:srgbClr val="000000"/>
                </a:solidFill>
                <a:latin typeface="Calibri" charset="0"/>
              </a:rPr>
              <a:t>/</a:t>
            </a:r>
            <a:r>
              <a:rPr lang="en-US" sz="1100" b="0" i="1" kern="1200" dirty="0" err="1" smtClean="0">
                <a:solidFill>
                  <a:srgbClr val="000000"/>
                </a:solidFill>
                <a:latin typeface="Calibri" charset="0"/>
              </a:rPr>
              <a:t>jej</a:t>
            </a:r>
            <a:r>
              <a:rPr lang="en-US" sz="1100" b="0" i="1" kern="1200" dirty="0" smtClean="0">
                <a:solidFill>
                  <a:srgbClr val="000000"/>
                </a:solidFill>
                <a:latin typeface="Calibri" charset="0"/>
              </a:rPr>
              <a:t> </a:t>
            </a:r>
            <a:r>
              <a:rPr lang="en-US" sz="1100" b="0" i="1" kern="1200" dirty="0" err="1" smtClean="0">
                <a:solidFill>
                  <a:srgbClr val="000000"/>
                </a:solidFill>
                <a:latin typeface="Calibri" charset="0"/>
              </a:rPr>
              <a:t>stan</a:t>
            </a:r>
            <a:r>
              <a:rPr lang="en-US" sz="1100" b="0" i="1" kern="1200" dirty="0" smtClean="0">
                <a:solidFill>
                  <a:srgbClr val="000000"/>
                </a:solidFill>
                <a:latin typeface="Calibri" charset="0"/>
              </a:rPr>
              <a:t> </a:t>
            </a:r>
            <a:r>
              <a:rPr lang="en-US" sz="1100" b="0" i="1" kern="1200" dirty="0" err="1" smtClean="0">
                <a:solidFill>
                  <a:srgbClr val="000000"/>
                </a:solidFill>
                <a:latin typeface="Calibri" charset="0"/>
              </a:rPr>
              <a:t>zdrowia</a:t>
            </a:r>
            <a:r>
              <a:rPr lang="en-US" sz="1100" b="0" i="1" kern="1200" dirty="0" smtClean="0">
                <a:solidFill>
                  <a:srgbClr val="000000"/>
                </a:solidFill>
                <a:latin typeface="Calibri" charset="0"/>
              </a:rPr>
              <a:t> </a:t>
            </a:r>
            <a:r>
              <a:rPr lang="en-US" sz="1100" b="0" i="1" kern="1200" dirty="0" err="1" smtClean="0">
                <a:solidFill>
                  <a:srgbClr val="000000"/>
                </a:solidFill>
                <a:latin typeface="Calibri" charset="0"/>
              </a:rPr>
              <a:t>psychicznego</a:t>
            </a:r>
            <a:r>
              <a:rPr lang="en-US" sz="1100" b="0" i="1" kern="1200" dirty="0" smtClean="0">
                <a:solidFill>
                  <a:srgbClr val="000000"/>
                </a:solidFill>
                <a:latin typeface="Calibri" charset="0"/>
              </a:rPr>
              <a:t> </a:t>
            </a:r>
            <a:r>
              <a:rPr lang="en-US" sz="1100" b="0" i="1" kern="1200" dirty="0" err="1" smtClean="0">
                <a:solidFill>
                  <a:srgbClr val="000000"/>
                </a:solidFill>
                <a:latin typeface="Calibri" charset="0"/>
              </a:rPr>
              <a:t>się</a:t>
            </a:r>
            <a:r>
              <a:rPr lang="en-US" sz="1100" b="0" i="1" kern="1200" dirty="0" smtClean="0">
                <a:solidFill>
                  <a:srgbClr val="000000"/>
                </a:solidFill>
                <a:latin typeface="Calibri" charset="0"/>
              </a:rPr>
              <a:t> </a:t>
            </a:r>
            <a:r>
              <a:rPr lang="en-US" sz="1100" b="0" i="1" kern="1200" dirty="0" err="1" smtClean="0">
                <a:solidFill>
                  <a:srgbClr val="000000"/>
                </a:solidFill>
                <a:latin typeface="Calibri" charset="0"/>
              </a:rPr>
              <a:t>pogarsza</a:t>
            </a:r>
            <a:r>
              <a:rPr lang="en-US" sz="1100" b="0" i="1" kern="1200" dirty="0" smtClean="0">
                <a:solidFill>
                  <a:srgbClr val="000000"/>
                </a:solidFill>
                <a:latin typeface="Calibri" charset="0"/>
              </a:rPr>
              <a:t> do </a:t>
            </a:r>
            <a:r>
              <a:rPr lang="en-US" sz="1100" b="0" i="1" kern="1200" dirty="0" err="1" smtClean="0">
                <a:solidFill>
                  <a:srgbClr val="000000"/>
                </a:solidFill>
                <a:latin typeface="Calibri" charset="0"/>
              </a:rPr>
              <a:t>punktu</a:t>
            </a:r>
            <a:r>
              <a:rPr lang="en-US" sz="1100" b="0" i="1" kern="1200" dirty="0" smtClean="0">
                <a:solidFill>
                  <a:srgbClr val="000000"/>
                </a:solidFill>
                <a:latin typeface="Calibri" charset="0"/>
              </a:rPr>
              <a:t>, w </a:t>
            </a:r>
            <a:r>
              <a:rPr lang="en-US" sz="1100" b="0" i="1" kern="1200" dirty="0" err="1" smtClean="0">
                <a:solidFill>
                  <a:srgbClr val="000000"/>
                </a:solidFill>
                <a:latin typeface="Calibri" charset="0"/>
              </a:rPr>
              <a:t>którym</a:t>
            </a:r>
            <a:r>
              <a:rPr lang="en-US" sz="1100" b="0" i="1" kern="1200" dirty="0" smtClean="0">
                <a:solidFill>
                  <a:srgbClr val="000000"/>
                </a:solidFill>
                <a:latin typeface="Calibri" charset="0"/>
              </a:rPr>
              <a:t> </a:t>
            </a:r>
            <a:r>
              <a:rPr lang="en-US" sz="1100" b="0" i="1" kern="1200" dirty="0" err="1" smtClean="0">
                <a:solidFill>
                  <a:srgbClr val="000000"/>
                </a:solidFill>
                <a:latin typeface="Calibri" charset="0"/>
              </a:rPr>
              <a:t>wymaga</a:t>
            </a:r>
            <a:r>
              <a:rPr lang="en-US" sz="1100" b="0" i="1" kern="1200" dirty="0" smtClean="0">
                <a:solidFill>
                  <a:srgbClr val="000000"/>
                </a:solidFill>
                <a:latin typeface="Calibri" charset="0"/>
              </a:rPr>
              <a:t> </a:t>
            </a:r>
            <a:r>
              <a:rPr lang="en-US" sz="1100" b="0" i="1" kern="1200" dirty="0" err="1" smtClean="0">
                <a:solidFill>
                  <a:srgbClr val="000000"/>
                </a:solidFill>
                <a:latin typeface="Calibri" charset="0"/>
              </a:rPr>
              <a:t>dodatkowej</a:t>
            </a:r>
            <a:r>
              <a:rPr lang="en-US" sz="1100" b="0" i="1" kern="1200" dirty="0" smtClean="0">
                <a:solidFill>
                  <a:srgbClr val="000000"/>
                </a:solidFill>
                <a:latin typeface="Calibri" charset="0"/>
              </a:rPr>
              <a:t> </a:t>
            </a:r>
            <a:r>
              <a:rPr lang="en-US" sz="1100" b="0" i="1" kern="1200" dirty="0" err="1" smtClean="0">
                <a:solidFill>
                  <a:srgbClr val="000000"/>
                </a:solidFill>
                <a:latin typeface="Calibri" charset="0"/>
              </a:rPr>
              <a:t>pomocy</a:t>
            </a:r>
            <a:endParaRPr lang="pl-PL" sz="1100" b="0" i="1" kern="1200" dirty="0" smtClean="0">
              <a:solidFill>
                <a:srgbClr val="000000"/>
              </a:solidFill>
              <a:latin typeface="Calibri" charset="0"/>
            </a:endParaRPr>
          </a:p>
          <a:p>
            <a:pPr marL="0" indent="0" algn="l">
              <a:spcBef>
                <a:spcPts val="0"/>
              </a:spcBef>
              <a:spcAft>
                <a:spcPts val="0"/>
              </a:spcAft>
              <a:buNone/>
              <a:tabLst/>
            </a:pPr>
            <a:r>
              <a:rPr lang="en-US" sz="1100" b="0" i="1" kern="1200" dirty="0" smtClean="0">
                <a:solidFill>
                  <a:srgbClr val="000000"/>
                </a:solidFill>
                <a:latin typeface="Calibri" charset="0"/>
              </a:rPr>
              <a:t> </a:t>
            </a:r>
            <a:r>
              <a:rPr lang="en-US" sz="1100" b="0" i="1" kern="1200" dirty="0" err="1" smtClean="0">
                <a:solidFill>
                  <a:srgbClr val="000000"/>
                </a:solidFill>
                <a:latin typeface="Calibri" charset="0"/>
              </a:rPr>
              <a:t>lub</a:t>
            </a:r>
            <a:r>
              <a:rPr lang="en-US" sz="1100" b="0" i="1" kern="1200" dirty="0" smtClean="0">
                <a:solidFill>
                  <a:srgbClr val="000000"/>
                </a:solidFill>
                <a:latin typeface="Calibri" charset="0"/>
              </a:rPr>
              <a:t> </a:t>
            </a:r>
            <a:r>
              <a:rPr lang="en-US" sz="1100" b="0" i="1" kern="1200" dirty="0" err="1" smtClean="0">
                <a:solidFill>
                  <a:srgbClr val="000000"/>
                </a:solidFill>
                <a:latin typeface="Calibri" charset="0"/>
              </a:rPr>
              <a:t>wsparcia</a:t>
            </a:r>
            <a:r>
              <a:rPr lang="en-US" sz="1100" b="0" i="1" kern="1200" dirty="0" smtClean="0">
                <a:solidFill>
                  <a:srgbClr val="000000"/>
                </a:solidFill>
                <a:latin typeface="Calibri" charset="0"/>
              </a:rPr>
              <a:t>, </a:t>
            </a:r>
            <a:r>
              <a:rPr lang="en-US" sz="1100" b="0" i="1" kern="1200" dirty="0" err="1" smtClean="0">
                <a:solidFill>
                  <a:srgbClr val="000000"/>
                </a:solidFill>
                <a:latin typeface="Calibri" charset="0"/>
              </a:rPr>
              <a:t>następujące</a:t>
            </a:r>
            <a:r>
              <a:rPr lang="en-US" sz="1100" b="0" i="1" kern="1200" dirty="0" smtClean="0">
                <a:solidFill>
                  <a:srgbClr val="000000"/>
                </a:solidFill>
                <a:latin typeface="Calibri" charset="0"/>
              </a:rPr>
              <a:t> </a:t>
            </a:r>
            <a:r>
              <a:rPr lang="en-US" sz="1100" b="0" i="1" kern="1200" dirty="0" err="1" smtClean="0">
                <a:solidFill>
                  <a:srgbClr val="000000"/>
                </a:solidFill>
                <a:latin typeface="Calibri" charset="0"/>
              </a:rPr>
              <a:t>działania</a:t>
            </a:r>
            <a:r>
              <a:rPr lang="en-US" sz="1100" b="0" i="1" kern="1200" dirty="0" smtClean="0">
                <a:solidFill>
                  <a:srgbClr val="000000"/>
                </a:solidFill>
                <a:latin typeface="Calibri" charset="0"/>
              </a:rPr>
              <a:t> </a:t>
            </a:r>
            <a:r>
              <a:rPr lang="en-US" sz="1100" b="0" i="1" kern="1200" dirty="0" err="1" smtClean="0">
                <a:solidFill>
                  <a:srgbClr val="000000"/>
                </a:solidFill>
                <a:latin typeface="Calibri" charset="0"/>
              </a:rPr>
              <a:t>powinny</a:t>
            </a:r>
            <a:r>
              <a:rPr lang="en-US" sz="1100" b="0" i="1" kern="1200" dirty="0" smtClean="0">
                <a:solidFill>
                  <a:srgbClr val="000000"/>
                </a:solidFill>
                <a:latin typeface="Calibri" charset="0"/>
              </a:rPr>
              <a:t> </a:t>
            </a:r>
            <a:r>
              <a:rPr lang="en-US" sz="1100" b="0" i="1" kern="1200" dirty="0" err="1" smtClean="0">
                <a:solidFill>
                  <a:srgbClr val="000000"/>
                </a:solidFill>
                <a:latin typeface="Calibri" charset="0"/>
              </a:rPr>
              <a:t>zostać</a:t>
            </a:r>
            <a:r>
              <a:rPr lang="en-US" sz="1100" b="0" i="1" kern="1200" dirty="0" smtClean="0">
                <a:solidFill>
                  <a:srgbClr val="000000"/>
                </a:solidFill>
                <a:latin typeface="Calibri" charset="0"/>
              </a:rPr>
              <a:t> </a:t>
            </a:r>
            <a:r>
              <a:rPr lang="en-US" sz="1100" b="0" i="1" kern="1200" dirty="0" err="1" smtClean="0">
                <a:solidFill>
                  <a:srgbClr val="000000"/>
                </a:solidFill>
                <a:latin typeface="Calibri" charset="0"/>
              </a:rPr>
              <a:t>podjęte</a:t>
            </a:r>
            <a:endParaRPr lang="en-US" sz="1100" b="0" i="1" kern="1200" dirty="0" smtClean="0">
              <a:solidFill>
                <a:srgbClr val="000000"/>
              </a:solidFill>
              <a:latin typeface="Calibri" charset="0"/>
            </a:endParaRPr>
          </a:p>
        </p:txBody>
      </p:sp>
      <p:sp>
        <p:nvSpPr>
          <p:cNvPr id="7" name="Rounded Rectangle 6"/>
          <p:cNvSpPr/>
          <p:nvPr/>
        </p:nvSpPr>
        <p:spPr>
          <a:xfrm>
            <a:off x="1296000" y="3960000"/>
            <a:ext cx="2990880" cy="222480"/>
          </a:xfrm>
          <a:prstGeom prst="roundRect">
            <a:avLst/>
          </a:prstGeom>
          <a:solidFill>
            <a:srgbClr val="FFFFFF"/>
          </a:solidFill>
          <a:ln w="9360">
            <a:solidFill>
              <a:srgbClr val="000000"/>
            </a:solidFill>
            <a:round/>
          </a:ln>
        </p:spPr>
        <p:style>
          <a:lnRef idx="0">
            <a:schemeClr val="dk1"/>
          </a:lnRef>
          <a:fillRef idx="0">
            <a:srgbClr val="99CCFF"/>
          </a:fillRef>
          <a:effectRef idx="0">
            <a:schemeClr val="accent1"/>
          </a:effectRef>
          <a:fontRef idx="minor">
            <a:schemeClr val="dk1"/>
          </a:fontRef>
        </p:style>
        <p:txBody>
          <a:bodyPr wrap="none" lIns="90000" tIns="45000" rIns="90000" bIns="45000" anchor="t" anchorCtr="0"/>
          <a:lstStyle/>
          <a:p>
            <a:pPr marL="0" indent="0" algn="l">
              <a:spcBef>
                <a:spcPts val="0"/>
              </a:spcBef>
              <a:spcAft>
                <a:spcPts val="1001"/>
              </a:spcAft>
              <a:buNone/>
              <a:tabLst/>
            </a:pPr>
            <a:r>
              <a:rPr lang="en-US" sz="800" b="0" i="1" kern="1200" smtClean="0">
                <a:solidFill>
                  <a:srgbClr val="000000"/>
                </a:solidFill>
                <a:latin typeface="Calibri" charset="0"/>
              </a:rPr>
              <a:t>Imię i nazwisko beneficjenta</a:t>
            </a:r>
          </a:p>
        </p:txBody>
      </p:sp>
      <p:sp>
        <p:nvSpPr>
          <p:cNvPr id="8" name="Rounded Rectangle 7"/>
          <p:cNvSpPr/>
          <p:nvPr/>
        </p:nvSpPr>
        <p:spPr>
          <a:xfrm>
            <a:off x="914760" y="4672440"/>
            <a:ext cx="8358120" cy="2595600"/>
          </a:xfrm>
          <a:prstGeom prst="roundRect">
            <a:avLst/>
          </a:prstGeom>
          <a:solidFill>
            <a:srgbClr val="FFFFFF"/>
          </a:solidFill>
          <a:ln w="9360">
            <a:solidFill>
              <a:srgbClr val="000000"/>
            </a:solidFill>
            <a:round/>
          </a:ln>
        </p:spPr>
        <p:style>
          <a:lnRef idx="0">
            <a:schemeClr val="dk1"/>
          </a:lnRef>
          <a:fillRef idx="0">
            <a:srgbClr val="99CCFF"/>
          </a:fillRef>
          <a:effectRef idx="0">
            <a:schemeClr val="accent1"/>
          </a:effectRef>
          <a:fontRef idx="minor">
            <a:schemeClr val="dk1"/>
          </a:fontRef>
        </p:style>
        <p:txBody>
          <a:bodyPr wrap="none" lIns="90000" tIns="45000" rIns="90000" bIns="45000" anchor="t" anchorCtr="0"/>
          <a:lstStyle/>
          <a:p>
            <a:endParaRPr lang="en-US" sz="1800" dirty="0" smtClean="0">
              <a:latin typeface="Arial" charset="0"/>
            </a:endParaRPr>
          </a:p>
        </p:txBody>
      </p:sp>
      <p:pic>
        <p:nvPicPr>
          <p:cNvPr id="9" name="Placeholder 3" descr="Obraz 1"/>
          <p:cNvPicPr>
            <a:picLocks noGrp="1" noChangeAspect="1"/>
          </p:cNvPicPr>
          <p:nvPr/>
        </p:nvPicPr>
        <p:blipFill>
          <a:blip r:embed="rId3">
            <a:lum/>
          </a:blip>
          <a:stretch>
            <a:fillRect/>
          </a:stretch>
        </p:blipFill>
        <p:spPr>
          <a:xfrm>
            <a:off x="723240" y="89280"/>
            <a:ext cx="8470080" cy="629640"/>
          </a:xfrm>
          <a:prstGeom prst="rect">
            <a:avLst/>
          </a:prstGeom>
          <a:ln w="0">
            <a:noFill/>
          </a:ln>
        </p:spPr>
      </p:pic>
      <p:sp>
        <p:nvSpPr>
          <p:cNvPr id="10" name="Rectangle Custom 9"/>
          <p:cNvSpPr/>
          <p:nvPr/>
        </p:nvSpPr>
        <p:spPr>
          <a:xfrm>
            <a:off x="2290680" y="604440"/>
            <a:ext cx="5435640" cy="227520"/>
          </a:xfrm>
          <a:prstGeom prst="rect">
            <a:avLst/>
          </a:prstGeom>
          <a:noFill/>
          <a:ln w="0">
            <a:noFill/>
          </a:ln>
        </p:spPr>
        <p:style>
          <a:lnRef idx="0">
            <a:schemeClr val="dk1"/>
          </a:lnRef>
          <a:fillRef idx="0">
            <a:srgbClr val="99CCFF"/>
          </a:fillRef>
          <a:effectRef idx="0">
            <a:schemeClr val="accent1"/>
          </a:effectRef>
          <a:fontRef idx="minor">
            <a:schemeClr val="dk1"/>
          </a:fontRef>
        </p:style>
        <p:txBody>
          <a:bodyPr wrap="square" lIns="90000" tIns="45000" rIns="90000" bIns="45000" anchor="ctr" anchorCtr="0">
            <a:spAutoFit/>
          </a:bodyPr>
          <a:lstStyle/>
          <a:p>
            <a:pPr marL="0" indent="0" algn="ctr">
              <a:spcBef>
                <a:spcPts val="0"/>
              </a:spcBef>
              <a:spcAft>
                <a:spcPts val="0"/>
              </a:spcAft>
              <a:buNone/>
              <a:tabLst/>
            </a:pPr>
            <a:r>
              <a:rPr lang="en-US" sz="900" b="0" i="0" kern="1200" smtClean="0">
                <a:solidFill>
                  <a:srgbClr val="000000"/>
                </a:solidFill>
                <a:latin typeface="Tahoma" charset="0"/>
              </a:rPr>
              <a:t>Projekt współfinansowany ze środków Unii Europejskiej w ramach Europejskiego Funduszu Społecznego.</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Custom 2"/>
          <p:cNvSpPr/>
          <p:nvPr/>
        </p:nvSpPr>
        <p:spPr>
          <a:xfrm>
            <a:off x="706320" y="884520"/>
            <a:ext cx="1563120" cy="257760"/>
          </a:xfrm>
          <a:prstGeom prst="rect">
            <a:avLst/>
          </a:prstGeom>
          <a:noFill/>
          <a:ln w="0">
            <a:noFill/>
          </a:ln>
        </p:spPr>
        <p:style>
          <a:lnRef idx="0">
            <a:schemeClr val="dk1"/>
          </a:lnRef>
          <a:fillRef idx="0">
            <a:srgbClr val="99CCFF"/>
          </a:fillRef>
          <a:effectRef idx="0">
            <a:schemeClr val="accent1"/>
          </a:effectRef>
          <a:fontRef idx="minor">
            <a:schemeClr val="dk1"/>
          </a:fontRef>
        </p:style>
        <p:txBody>
          <a:bodyPr wrap="square" lIns="90000" tIns="45000" rIns="90000" bIns="45000" anchor="t" anchorCtr="0">
            <a:spAutoFit/>
          </a:bodyPr>
          <a:lstStyle/>
          <a:p>
            <a:pPr marL="0" indent="0" algn="l">
              <a:spcBef>
                <a:spcPts val="0"/>
              </a:spcBef>
              <a:spcAft>
                <a:spcPts val="0"/>
              </a:spcAft>
              <a:buNone/>
              <a:tabLst/>
            </a:pPr>
            <a:r>
              <a:rPr lang="en-US" sz="1100" b="0" i="1" kern="1200" smtClean="0">
                <a:solidFill>
                  <a:srgbClr val="000000"/>
                </a:solidFill>
                <a:latin typeface="Calibri" charset="0"/>
              </a:rPr>
              <a:t>PLAN OPIEKI I LECZENIA </a:t>
            </a:r>
          </a:p>
        </p:txBody>
      </p:sp>
      <p:sp>
        <p:nvSpPr>
          <p:cNvPr id="4" name="Rectangle Custom 3"/>
          <p:cNvSpPr/>
          <p:nvPr/>
        </p:nvSpPr>
        <p:spPr>
          <a:xfrm>
            <a:off x="700200" y="1122120"/>
            <a:ext cx="5040000" cy="257760"/>
          </a:xfrm>
          <a:prstGeom prst="rect">
            <a:avLst/>
          </a:prstGeom>
          <a:noFill/>
          <a:ln w="0">
            <a:noFill/>
          </a:ln>
        </p:spPr>
        <p:style>
          <a:lnRef idx="0">
            <a:schemeClr val="dk1"/>
          </a:lnRef>
          <a:fillRef idx="0">
            <a:srgbClr val="99CCFF"/>
          </a:fillRef>
          <a:effectRef idx="0">
            <a:schemeClr val="accent1"/>
          </a:effectRef>
          <a:fontRef idx="minor">
            <a:schemeClr val="dk1"/>
          </a:fontRef>
        </p:style>
        <p:txBody>
          <a:bodyPr wrap="none" lIns="90000" tIns="45000" rIns="90000" bIns="45000" anchor="t" anchorCtr="0">
            <a:spAutoFit/>
          </a:bodyPr>
          <a:lstStyle/>
          <a:p>
            <a:pPr marL="0" indent="0" algn="l">
              <a:spcBef>
                <a:spcPts val="0"/>
              </a:spcBef>
              <a:spcAft>
                <a:spcPts val="0"/>
              </a:spcAft>
              <a:buNone/>
              <a:tabLst/>
            </a:pPr>
            <a:r>
              <a:rPr lang="en-US" sz="1100" b="0" i="1" kern="1200" smtClean="0">
                <a:solidFill>
                  <a:srgbClr val="000000"/>
                </a:solidFill>
                <a:latin typeface="Calibri" charset="0"/>
              </a:rPr>
              <a:t>- zaakceptowany/nie zaakceptowany przez </a:t>
            </a:r>
          </a:p>
        </p:txBody>
      </p:sp>
      <p:sp>
        <p:nvSpPr>
          <p:cNvPr id="5" name="Rounded Rectangle 4"/>
          <p:cNvSpPr/>
          <p:nvPr/>
        </p:nvSpPr>
        <p:spPr>
          <a:xfrm>
            <a:off x="4618080" y="981720"/>
            <a:ext cx="4003920" cy="314640"/>
          </a:xfrm>
          <a:prstGeom prst="roundRect">
            <a:avLst/>
          </a:prstGeom>
          <a:solidFill>
            <a:srgbClr val="FFFFFF"/>
          </a:solidFill>
          <a:ln w="9360">
            <a:solidFill>
              <a:srgbClr val="000000"/>
            </a:solidFill>
            <a:round/>
          </a:ln>
        </p:spPr>
        <p:style>
          <a:lnRef idx="0">
            <a:schemeClr val="dk1"/>
          </a:lnRef>
          <a:fillRef idx="0">
            <a:srgbClr val="99CCFF"/>
          </a:fillRef>
          <a:effectRef idx="0">
            <a:schemeClr val="accent1"/>
          </a:effectRef>
          <a:fontRef idx="minor">
            <a:schemeClr val="dk1"/>
          </a:fontRef>
        </p:style>
        <p:txBody>
          <a:bodyPr wrap="none" lIns="90000" tIns="45000" rIns="90000" bIns="45000" anchor="t" anchorCtr="0"/>
          <a:lstStyle/>
          <a:p>
            <a:pPr marL="0" indent="0" algn="l">
              <a:spcBef>
                <a:spcPts val="0"/>
              </a:spcBef>
              <a:spcAft>
                <a:spcPts val="1001"/>
              </a:spcAft>
              <a:buNone/>
              <a:tabLst/>
            </a:pPr>
            <a:r>
              <a:rPr lang="en-US" sz="800" b="0" i="1" kern="1200" smtClean="0">
                <a:solidFill>
                  <a:srgbClr val="000000"/>
                </a:solidFill>
                <a:latin typeface="Calibri" charset="0"/>
              </a:rPr>
              <a:t>Imię i nazwisko beneficjenta</a:t>
            </a:r>
          </a:p>
        </p:txBody>
      </p:sp>
      <p:sp>
        <p:nvSpPr>
          <p:cNvPr id="6" name="Rectangle Custom 5"/>
          <p:cNvSpPr/>
          <p:nvPr/>
        </p:nvSpPr>
        <p:spPr>
          <a:xfrm>
            <a:off x="700200" y="1517040"/>
            <a:ext cx="8131680" cy="425160"/>
          </a:xfrm>
          <a:prstGeom prst="rect">
            <a:avLst/>
          </a:prstGeom>
          <a:noFill/>
          <a:ln w="0">
            <a:noFill/>
          </a:ln>
        </p:spPr>
        <p:style>
          <a:lnRef idx="0">
            <a:schemeClr val="dk1"/>
          </a:lnRef>
          <a:fillRef idx="0">
            <a:srgbClr val="99CCFF"/>
          </a:fillRef>
          <a:effectRef idx="0">
            <a:schemeClr val="accent1"/>
          </a:effectRef>
          <a:fontRef idx="minor">
            <a:schemeClr val="dk1"/>
          </a:fontRef>
        </p:style>
        <p:txBody>
          <a:bodyPr wrap="none" lIns="90000" tIns="45000" rIns="90000" bIns="45000" anchor="t" anchorCtr="0">
            <a:spAutoFit/>
          </a:bodyPr>
          <a:lstStyle/>
          <a:p>
            <a:pPr marL="0" indent="0" algn="l">
              <a:spcBef>
                <a:spcPts val="0"/>
              </a:spcBef>
              <a:spcAft>
                <a:spcPts val="0"/>
              </a:spcAft>
              <a:buNone/>
              <a:tabLst/>
            </a:pPr>
            <a:r>
              <a:rPr lang="en-US" sz="1100" b="0" i="1" kern="1200" smtClean="0">
                <a:solidFill>
                  <a:srgbClr val="000000"/>
                </a:solidFill>
                <a:latin typeface="Calibri" charset="0"/>
              </a:rPr>
              <a:t>Dane lokalnej Poradni Zdrowia Psychicznego  lub innego lokalnego urzędu odpowiedzialnego za udzielanie stosownemu pacjentowi świadczeń i opieki psychiatrycznej</a:t>
            </a:r>
          </a:p>
        </p:txBody>
      </p:sp>
      <p:sp>
        <p:nvSpPr>
          <p:cNvPr id="7" name="Rounded Rectangle 6"/>
          <p:cNvSpPr/>
          <p:nvPr/>
        </p:nvSpPr>
        <p:spPr>
          <a:xfrm>
            <a:off x="700200" y="2113200"/>
            <a:ext cx="8834040" cy="314640"/>
          </a:xfrm>
          <a:prstGeom prst="roundRect">
            <a:avLst/>
          </a:prstGeom>
          <a:solidFill>
            <a:srgbClr val="FFFFFF"/>
          </a:solidFill>
          <a:ln w="9360">
            <a:solidFill>
              <a:srgbClr val="000000"/>
            </a:solidFill>
            <a:round/>
          </a:ln>
        </p:spPr>
        <p:style>
          <a:lnRef idx="0">
            <a:schemeClr val="dk1"/>
          </a:lnRef>
          <a:fillRef idx="0">
            <a:srgbClr val="99CCFF"/>
          </a:fillRef>
          <a:effectRef idx="0">
            <a:schemeClr val="accent1"/>
          </a:effectRef>
          <a:fontRef idx="minor">
            <a:schemeClr val="dk1"/>
          </a:fontRef>
        </p:style>
        <p:txBody>
          <a:bodyPr wrap="none" lIns="90000" tIns="45000" rIns="90000" bIns="45000" anchor="t" anchorCtr="0"/>
          <a:lstStyle/>
          <a:p>
            <a:endParaRPr lang="en-US" sz="1800" dirty="0" smtClean="0">
              <a:latin typeface="Arial" charset="0"/>
            </a:endParaRPr>
          </a:p>
        </p:txBody>
      </p:sp>
      <p:sp>
        <p:nvSpPr>
          <p:cNvPr id="8" name="Rounded Rectangle 7"/>
          <p:cNvSpPr/>
          <p:nvPr/>
        </p:nvSpPr>
        <p:spPr>
          <a:xfrm>
            <a:off x="700200" y="2589480"/>
            <a:ext cx="8834040" cy="314640"/>
          </a:xfrm>
          <a:prstGeom prst="roundRect">
            <a:avLst/>
          </a:prstGeom>
          <a:solidFill>
            <a:srgbClr val="FFFFFF"/>
          </a:solidFill>
          <a:ln w="9360">
            <a:solidFill>
              <a:srgbClr val="000000"/>
            </a:solidFill>
            <a:round/>
          </a:ln>
        </p:spPr>
        <p:style>
          <a:lnRef idx="0">
            <a:schemeClr val="dk1"/>
          </a:lnRef>
          <a:fillRef idx="0">
            <a:srgbClr val="99CCFF"/>
          </a:fillRef>
          <a:effectRef idx="0">
            <a:schemeClr val="accent1"/>
          </a:effectRef>
          <a:fontRef idx="minor">
            <a:schemeClr val="dk1"/>
          </a:fontRef>
        </p:style>
        <p:txBody>
          <a:bodyPr wrap="none" lIns="90000" tIns="45000" rIns="90000" bIns="45000" anchor="t" anchorCtr="0"/>
          <a:lstStyle/>
          <a:p>
            <a:endParaRPr lang="en-US" sz="1800" dirty="0" smtClean="0">
              <a:latin typeface="Arial" charset="0"/>
            </a:endParaRPr>
          </a:p>
        </p:txBody>
      </p:sp>
      <p:sp>
        <p:nvSpPr>
          <p:cNvPr id="9" name="Rectangle Custom 8"/>
          <p:cNvSpPr/>
          <p:nvPr/>
        </p:nvSpPr>
        <p:spPr>
          <a:xfrm>
            <a:off x="704160" y="3539520"/>
            <a:ext cx="767520" cy="257760"/>
          </a:xfrm>
          <a:prstGeom prst="rect">
            <a:avLst/>
          </a:prstGeom>
          <a:noFill/>
          <a:ln w="0">
            <a:noFill/>
          </a:ln>
        </p:spPr>
        <p:style>
          <a:lnRef idx="0">
            <a:schemeClr val="dk1"/>
          </a:lnRef>
          <a:fillRef idx="0">
            <a:srgbClr val="99CCFF"/>
          </a:fillRef>
          <a:effectRef idx="0">
            <a:schemeClr val="accent1"/>
          </a:effectRef>
          <a:fontRef idx="minor">
            <a:schemeClr val="dk1"/>
          </a:fontRef>
        </p:style>
        <p:txBody>
          <a:bodyPr wrap="square" lIns="90000" tIns="45000" rIns="90000" bIns="45000" anchor="t" anchorCtr="0">
            <a:spAutoFit/>
          </a:bodyPr>
          <a:lstStyle/>
          <a:p>
            <a:pPr marL="0" indent="0" algn="l">
              <a:spcBef>
                <a:spcPts val="0"/>
              </a:spcBef>
              <a:spcAft>
                <a:spcPts val="0"/>
              </a:spcAft>
              <a:buNone/>
              <a:tabLst/>
            </a:pPr>
            <a:r>
              <a:rPr lang="en-US" sz="1100" b="0" i="1" kern="1200" smtClean="0">
                <a:solidFill>
                  <a:srgbClr val="000000"/>
                </a:solidFill>
                <a:latin typeface="Calibri" charset="0"/>
              </a:rPr>
              <a:t>Podpisano</a:t>
            </a:r>
          </a:p>
        </p:txBody>
      </p:sp>
      <p:sp>
        <p:nvSpPr>
          <p:cNvPr id="10" name="Rounded Rectangle 9"/>
          <p:cNvSpPr/>
          <p:nvPr/>
        </p:nvSpPr>
        <p:spPr>
          <a:xfrm>
            <a:off x="700200" y="4077720"/>
            <a:ext cx="4101840" cy="636120"/>
          </a:xfrm>
          <a:prstGeom prst="roundRect">
            <a:avLst/>
          </a:prstGeom>
          <a:solidFill>
            <a:srgbClr val="FFFFFF"/>
          </a:solidFill>
          <a:ln w="9360">
            <a:solidFill>
              <a:srgbClr val="000000"/>
            </a:solidFill>
            <a:round/>
          </a:ln>
        </p:spPr>
        <p:style>
          <a:lnRef idx="0">
            <a:schemeClr val="dk1"/>
          </a:lnRef>
          <a:fillRef idx="0">
            <a:srgbClr val="99CCFF"/>
          </a:fillRef>
          <a:effectRef idx="0">
            <a:schemeClr val="accent1"/>
          </a:effectRef>
          <a:fontRef idx="minor">
            <a:schemeClr val="dk1"/>
          </a:fontRef>
        </p:style>
        <p:txBody>
          <a:bodyPr wrap="none" lIns="90000" tIns="45000" rIns="90000" bIns="45000" anchor="t" anchorCtr="0"/>
          <a:lstStyle/>
          <a:p>
            <a:pPr marL="0" indent="0" algn="l">
              <a:spcBef>
                <a:spcPts val="0"/>
              </a:spcBef>
              <a:spcAft>
                <a:spcPts val="1001"/>
              </a:spcAft>
              <a:buNone/>
              <a:tabLst/>
            </a:pPr>
            <a:r>
              <a:rPr lang="en-US" sz="800" b="0" i="1" kern="1200" smtClean="0">
                <a:solidFill>
                  <a:srgbClr val="000000"/>
                </a:solidFill>
                <a:latin typeface="Calibri" charset="0"/>
              </a:rPr>
              <a:t>Imię i nazwisko beneficjenta                                               data</a:t>
            </a:r>
          </a:p>
        </p:txBody>
      </p:sp>
      <p:sp>
        <p:nvSpPr>
          <p:cNvPr id="11" name="Rounded Rectangle 10"/>
          <p:cNvSpPr/>
          <p:nvPr/>
        </p:nvSpPr>
        <p:spPr>
          <a:xfrm>
            <a:off x="5432400" y="4077720"/>
            <a:ext cx="4101840" cy="636120"/>
          </a:xfrm>
          <a:prstGeom prst="roundRect">
            <a:avLst/>
          </a:prstGeom>
          <a:solidFill>
            <a:srgbClr val="FFFFFF"/>
          </a:solidFill>
          <a:ln w="9360">
            <a:solidFill>
              <a:srgbClr val="000000"/>
            </a:solidFill>
            <a:round/>
          </a:ln>
        </p:spPr>
        <p:style>
          <a:lnRef idx="0">
            <a:schemeClr val="dk1"/>
          </a:lnRef>
          <a:fillRef idx="0">
            <a:srgbClr val="99CCFF"/>
          </a:fillRef>
          <a:effectRef idx="0">
            <a:schemeClr val="accent1"/>
          </a:effectRef>
          <a:fontRef idx="minor">
            <a:schemeClr val="dk1"/>
          </a:fontRef>
        </p:style>
        <p:txBody>
          <a:bodyPr wrap="none" lIns="90000" tIns="45000" rIns="90000" bIns="45000" anchor="t" anchorCtr="0"/>
          <a:lstStyle/>
          <a:p>
            <a:pPr marL="0" indent="0" algn="l">
              <a:spcBef>
                <a:spcPts val="0"/>
              </a:spcBef>
              <a:spcAft>
                <a:spcPts val="1001"/>
              </a:spcAft>
              <a:buNone/>
              <a:tabLst/>
            </a:pPr>
            <a:r>
              <a:rPr lang="en-US" sz="800" b="0" i="1" kern="1200" smtClean="0">
                <a:solidFill>
                  <a:srgbClr val="000000"/>
                </a:solidFill>
                <a:latin typeface="Calibri" charset="0"/>
              </a:rPr>
              <a:t>Koordynator                                                                     data</a:t>
            </a:r>
          </a:p>
        </p:txBody>
      </p:sp>
      <p:pic>
        <p:nvPicPr>
          <p:cNvPr id="12" name="Placeholder 3" descr="Obraz 1"/>
          <p:cNvPicPr>
            <a:picLocks noGrp="1" noChangeAspect="1"/>
          </p:cNvPicPr>
          <p:nvPr/>
        </p:nvPicPr>
        <p:blipFill>
          <a:blip r:embed="rId3">
            <a:lum/>
          </a:blip>
          <a:stretch>
            <a:fillRect/>
          </a:stretch>
        </p:blipFill>
        <p:spPr>
          <a:xfrm>
            <a:off x="723240" y="89280"/>
            <a:ext cx="8470080" cy="629640"/>
          </a:xfrm>
          <a:prstGeom prst="rect">
            <a:avLst/>
          </a:prstGeom>
          <a:ln w="0">
            <a:noFill/>
          </a:ln>
        </p:spPr>
      </p:pic>
      <p:sp>
        <p:nvSpPr>
          <p:cNvPr id="13" name="Rectangle Custom 12"/>
          <p:cNvSpPr/>
          <p:nvPr/>
        </p:nvSpPr>
        <p:spPr>
          <a:xfrm>
            <a:off x="2290680" y="604440"/>
            <a:ext cx="5435640" cy="227520"/>
          </a:xfrm>
          <a:prstGeom prst="rect">
            <a:avLst/>
          </a:prstGeom>
          <a:noFill/>
          <a:ln w="0">
            <a:noFill/>
          </a:ln>
        </p:spPr>
        <p:style>
          <a:lnRef idx="0">
            <a:schemeClr val="dk1"/>
          </a:lnRef>
          <a:fillRef idx="0">
            <a:srgbClr val="99CCFF"/>
          </a:fillRef>
          <a:effectRef idx="0">
            <a:schemeClr val="accent1"/>
          </a:effectRef>
          <a:fontRef idx="minor">
            <a:schemeClr val="dk1"/>
          </a:fontRef>
        </p:style>
        <p:txBody>
          <a:bodyPr wrap="square" lIns="90000" tIns="45000" rIns="90000" bIns="45000" anchor="ctr" anchorCtr="0">
            <a:spAutoFit/>
          </a:bodyPr>
          <a:lstStyle/>
          <a:p>
            <a:pPr marL="0" indent="0" algn="ctr">
              <a:spcBef>
                <a:spcPts val="0"/>
              </a:spcBef>
              <a:spcAft>
                <a:spcPts val="0"/>
              </a:spcAft>
              <a:buNone/>
              <a:tabLst/>
            </a:pPr>
            <a:r>
              <a:rPr lang="en-US" sz="900" b="0" i="0" kern="1200" smtClean="0">
                <a:solidFill>
                  <a:srgbClr val="000000"/>
                </a:solidFill>
                <a:latin typeface="Tahoma" charset="0"/>
              </a:rPr>
              <a:t>Projekt współfinansowany ze środków Unii Europejskiej w ramach Europejskiego Funduszu Społecznego.</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144000" y="2194200"/>
            <a:ext cx="9071280" cy="1261800"/>
          </a:xfrm>
          <a:prstGeom prst="rect">
            <a:avLst/>
          </a:prstGeom>
          <a:noFill/>
          <a:ln w="0">
            <a:noFill/>
          </a:ln>
        </p:spPr>
        <p:txBody>
          <a:bodyPr wrap="square" lIns="0" tIns="0" rIns="0" bIns="0"/>
          <a:lstStyle/>
          <a:p>
            <a:r>
              <a:rPr lang="en-US" sz="4000" smtClean="0"/>
              <a:t>Dziękuję za uwagę </a:t>
            </a:r>
          </a:p>
        </p:txBody>
      </p:sp>
      <p:pic>
        <p:nvPicPr>
          <p:cNvPr id="4" name="Placeholder 3" descr="1000000000000370000003703227F916.jpg"/>
          <p:cNvPicPr>
            <a:picLocks noGrp="1" noChangeAspect="1"/>
          </p:cNvPicPr>
          <p:nvPr/>
        </p:nvPicPr>
        <p:blipFill>
          <a:blip r:embed="rId3" cstate="print">
            <a:lum/>
          </a:blip>
          <a:stretch>
            <a:fillRect/>
          </a:stretch>
        </p:blipFill>
        <p:spPr>
          <a:xfrm>
            <a:off x="3168000" y="4248000"/>
            <a:ext cx="3456000" cy="2664000"/>
          </a:xfrm>
          <a:prstGeom prst="rect">
            <a:avLst/>
          </a:prstGeom>
          <a:ln w="0">
            <a:noFill/>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p:nvPr/>
        </p:nvSpPr>
        <p:spPr>
          <a:xfrm>
            <a:off x="72000" y="1440000"/>
            <a:ext cx="9979920" cy="4059360"/>
          </a:xfrm>
          <a:prstGeom prst="rect">
            <a:avLst/>
          </a:prstGeom>
          <a:noFill/>
          <a:ln w="0">
            <a:noFill/>
          </a:ln>
        </p:spPr>
        <p:style>
          <a:lnRef idx="0">
            <a:schemeClr val="dk1"/>
          </a:lnRef>
          <a:fillRef idx="0">
            <a:srgbClr val="99CCFF"/>
          </a:fillRef>
          <a:effectRef idx="0">
            <a:schemeClr val="accent1"/>
          </a:effectRef>
          <a:fontRef idx="minor">
            <a:schemeClr val="dk1"/>
          </a:fontRef>
        </p:style>
        <p:txBody>
          <a:bodyPr wrap="square" lIns="90000" tIns="45000" rIns="90000" bIns="45000"/>
          <a:lstStyle/>
          <a:p>
            <a:r>
              <a:rPr lang="en-US" sz="4000" b="0" i="0" kern="1200" smtClean="0">
                <a:solidFill>
                  <a:sysClr val="windowText" lastClr="000000"/>
                </a:solidFill>
                <a:latin typeface="Arial" charset="0"/>
              </a:rPr>
              <a:t>Narodowy Program Ochrony Zdrowia Psychicznego</a:t>
            </a:r>
          </a:p>
          <a:p>
            <a:r>
              <a:rPr lang="en-US" sz="4000" b="0" i="0" kern="1200" smtClean="0">
                <a:solidFill>
                  <a:sysClr val="windowText" lastClr="000000"/>
                </a:solidFill>
                <a:latin typeface="Arial" charset="0"/>
              </a:rPr>
              <a:t>Zdrowie psychiczne może i powinno także w naszym kraju stać się istotną wartością </a:t>
            </a:r>
          </a:p>
          <a:p>
            <a:r>
              <a:rPr lang="en-US" sz="4000" b="0" i="0" kern="1200" smtClean="0">
                <a:solidFill>
                  <a:sysClr val="windowText" lastClr="000000"/>
                </a:solidFill>
                <a:latin typeface="Arial" charset="0"/>
              </a:rPr>
              <a:t>–wyzwaniem dla polityki społecznej i zdrowotnej państwa oraz przedstawicielstw samorządowych</a:t>
            </a:r>
          </a:p>
        </p:txBody>
      </p:sp>
      <p:sp>
        <p:nvSpPr>
          <p:cNvPr id="4" name="TextBox 3"/>
          <p:cNvSpPr/>
          <p:nvPr/>
        </p:nvSpPr>
        <p:spPr>
          <a:xfrm>
            <a:off x="5904000" y="1512000"/>
            <a:ext cx="72000" cy="433440"/>
          </a:xfrm>
          <a:prstGeom prst="rect">
            <a:avLst/>
          </a:prstGeom>
          <a:noFill/>
          <a:ln w="0">
            <a:noFill/>
          </a:ln>
        </p:spPr>
        <p:style>
          <a:lnRef idx="0">
            <a:schemeClr val="dk1"/>
          </a:lnRef>
          <a:fillRef idx="0">
            <a:srgbClr val="99CCFF"/>
          </a:fillRef>
          <a:effectRef idx="0">
            <a:schemeClr val="accent1"/>
          </a:effectRef>
          <a:fontRef idx="minor">
            <a:schemeClr val="dk1"/>
          </a:fontRef>
        </p:style>
        <p:txBody>
          <a:bodyPr wrap="square" lIns="90000" tIns="45000" rIns="90000" bIns="45000"/>
          <a:lstStyle/>
          <a:p>
            <a:endParaRPr lang="en-US" sz="1800" dirty="0" smtClean="0">
              <a:latin typeface="Arial" charset="0"/>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504000" y="301320"/>
            <a:ext cx="9071280" cy="1261800"/>
          </a:xfrm>
          <a:prstGeom prst="rect">
            <a:avLst/>
          </a:prstGeom>
          <a:noFill/>
          <a:ln w="0">
            <a:noFill/>
          </a:ln>
        </p:spPr>
        <p:txBody>
          <a:bodyPr wrap="square" lIns="0" tIns="0" rIns="0" bIns="0"/>
          <a:lstStyle/>
          <a:p>
            <a:endParaRPr/>
          </a:p>
        </p:txBody>
      </p:sp>
      <p:sp>
        <p:nvSpPr>
          <p:cNvPr id="4" name="TextBox 3"/>
          <p:cNvSpPr/>
          <p:nvPr/>
        </p:nvSpPr>
        <p:spPr>
          <a:xfrm>
            <a:off x="0" y="0"/>
            <a:ext cx="9965160" cy="6414480"/>
          </a:xfrm>
          <a:prstGeom prst="rect">
            <a:avLst/>
          </a:prstGeom>
          <a:noFill/>
          <a:ln w="0">
            <a:noFill/>
          </a:ln>
        </p:spPr>
        <p:style>
          <a:lnRef idx="0">
            <a:schemeClr val="dk1"/>
          </a:lnRef>
          <a:fillRef idx="0">
            <a:srgbClr val="99CCFF"/>
          </a:fillRef>
          <a:effectRef idx="0">
            <a:schemeClr val="accent1"/>
          </a:effectRef>
          <a:fontRef idx="minor">
            <a:schemeClr val="dk1"/>
          </a:fontRef>
        </p:style>
        <p:txBody>
          <a:bodyPr wrap="square" lIns="90000" tIns="45000" rIns="90000" bIns="45000"/>
          <a:lstStyle/>
          <a:p>
            <a:r>
              <a:rPr lang="en-US" sz="2800" b="0" i="0" kern="1200" smtClean="0">
                <a:solidFill>
                  <a:sysClr val="windowText" lastClr="000000"/>
                </a:solidFill>
                <a:latin typeface="Arial" charset="0"/>
              </a:rPr>
              <a:t>Narodowy Program Ochrony Zdrowia    Psychicznego</a:t>
            </a:r>
          </a:p>
          <a:p>
            <a:endParaRPr lang="en-US" sz="1800" b="1" i="0" kern="1200" smtClean="0">
              <a:solidFill>
                <a:sysClr val="windowText" lastClr="000000"/>
              </a:solidFill>
              <a:latin typeface="Arial" charset="0"/>
            </a:endParaRPr>
          </a:p>
          <a:p>
            <a:endParaRPr lang="en-US" sz="1800" b="1" i="0" kern="1200" smtClean="0">
              <a:solidFill>
                <a:sysClr val="windowText" lastClr="000000"/>
              </a:solidFill>
              <a:latin typeface="Arial" charset="0"/>
            </a:endParaRPr>
          </a:p>
          <a:p>
            <a:endParaRPr lang="en-US" sz="1800" b="1" i="0" kern="1200" smtClean="0">
              <a:solidFill>
                <a:sysClr val="windowText" lastClr="000000"/>
              </a:solidFill>
              <a:latin typeface="Arial" charset="0"/>
            </a:endParaRPr>
          </a:p>
          <a:p>
            <a:r>
              <a:rPr lang="en-US" sz="2200" b="1" i="0" kern="1200" smtClean="0">
                <a:solidFill>
                  <a:sysClr val="windowText" lastClr="000000"/>
                </a:solidFill>
                <a:latin typeface="Arial" charset="0"/>
              </a:rPr>
              <a:t>CEL 1. Promowanie zdrowia psychicznego i zapobieganie zaburzeniom psychicznym, poprzez:</a:t>
            </a:r>
          </a:p>
          <a:p>
            <a:pPr marL="0" indent="0">
              <a:spcBef>
                <a:spcPts val="0"/>
              </a:spcBef>
              <a:spcAft>
                <a:spcPts val="476"/>
              </a:spcAft>
              <a:buNone/>
              <a:tabLst/>
            </a:pPr>
            <a:endParaRPr lang="en-US" sz="2400" b="0" i="0" kern="1200" smtClean="0">
              <a:solidFill>
                <a:sysClr val="windowText" lastClr="000000"/>
              </a:solidFill>
              <a:latin typeface="Arial" charset="0"/>
            </a:endParaRPr>
          </a:p>
          <a:p>
            <a:pPr marL="0" indent="0">
              <a:spcBef>
                <a:spcPts val="0"/>
              </a:spcBef>
              <a:spcAft>
                <a:spcPts val="476"/>
              </a:spcAft>
              <a:buNone/>
              <a:tabLst/>
            </a:pPr>
            <a:r>
              <a:rPr lang="en-US" sz="2400" b="0" i="0" kern="1200" smtClean="0">
                <a:solidFill>
                  <a:sysClr val="windowText" lastClr="000000"/>
                </a:solidFill>
                <a:latin typeface="Arial" charset="0"/>
              </a:rPr>
              <a:t>–upowszechnianie wiedzy na temat zdrowia psychicznego, kształtowanie zachowań i stylów życia korzystnych dla zdrowia psychicznego oraz rozwijanie umiejętności radzenia sobie w sytuacjach zagrażających zdrowiu psychicznemu </a:t>
            </a:r>
          </a:p>
          <a:p>
            <a:pPr marL="0" indent="0">
              <a:spcBef>
                <a:spcPts val="0"/>
              </a:spcBef>
              <a:spcAft>
                <a:spcPts val="476"/>
              </a:spcAft>
              <a:buNone/>
              <a:tabLst/>
            </a:pPr>
            <a:r>
              <a:rPr lang="en-US" sz="2400" b="0" i="0" kern="1200" smtClean="0">
                <a:solidFill>
                  <a:sysClr val="windowText" lastClr="000000"/>
                </a:solidFill>
                <a:latin typeface="Arial" charset="0"/>
              </a:rPr>
              <a:t>–zapobieganie zaburzeniom psychicznym oraz przeciwdziałanie nietolerancji, wykluczeniu i dyskryminacji osób z problemami zdrowia psychicznego</a:t>
            </a:r>
          </a:p>
          <a:p>
            <a:pPr marL="0" indent="0">
              <a:spcBef>
                <a:spcPts val="0"/>
              </a:spcBef>
              <a:spcAft>
                <a:spcPts val="476"/>
              </a:spcAft>
              <a:buNone/>
              <a:tabLst/>
            </a:pPr>
            <a:r>
              <a:rPr lang="en-US" sz="2400" b="0" i="0" kern="1200" smtClean="0">
                <a:solidFill>
                  <a:sysClr val="windowText" lastClr="000000"/>
                </a:solidFill>
                <a:latin typeface="Arial" charset="0"/>
              </a:rPr>
              <a:t>–tworzenie instytucji poradnictwa i pomocy w kryzysach </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504000" y="301320"/>
            <a:ext cx="9071280" cy="1261800"/>
          </a:xfrm>
          <a:prstGeom prst="rect">
            <a:avLst/>
          </a:prstGeom>
          <a:noFill/>
          <a:ln w="0">
            <a:noFill/>
          </a:ln>
        </p:spPr>
        <p:txBody>
          <a:bodyPr wrap="square" lIns="0" tIns="0" rIns="0" bIns="0"/>
          <a:lstStyle/>
          <a:p>
            <a:endParaRPr/>
          </a:p>
        </p:txBody>
      </p:sp>
      <p:sp>
        <p:nvSpPr>
          <p:cNvPr id="4" name="TextBox 3"/>
          <p:cNvSpPr/>
          <p:nvPr/>
        </p:nvSpPr>
        <p:spPr>
          <a:xfrm>
            <a:off x="504000" y="301320"/>
            <a:ext cx="9056880" cy="6522120"/>
          </a:xfrm>
          <a:prstGeom prst="rect">
            <a:avLst/>
          </a:prstGeom>
          <a:noFill/>
          <a:ln w="0">
            <a:noFill/>
          </a:ln>
        </p:spPr>
        <p:style>
          <a:lnRef idx="0">
            <a:schemeClr val="dk1"/>
          </a:lnRef>
          <a:fillRef idx="0">
            <a:srgbClr val="99CCFF"/>
          </a:fillRef>
          <a:effectRef idx="0">
            <a:schemeClr val="accent1"/>
          </a:effectRef>
          <a:fontRef idx="minor">
            <a:schemeClr val="dk1"/>
          </a:fontRef>
        </p:style>
        <p:txBody>
          <a:bodyPr wrap="square" lIns="90000" tIns="45000" rIns="90000" bIns="45000"/>
          <a:lstStyle/>
          <a:p>
            <a:r>
              <a:rPr lang="en-US" sz="2800" b="0" i="0" kern="1200" smtClean="0">
                <a:solidFill>
                  <a:sysClr val="windowText" lastClr="000000"/>
                </a:solidFill>
                <a:latin typeface="Arial" charset="0"/>
              </a:rPr>
              <a:t>Narodowy Program Ochrony Zdrowia Psychicznego</a:t>
            </a:r>
          </a:p>
          <a:p>
            <a:endParaRPr lang="en-US" sz="2400" b="1" i="0" kern="1200" smtClean="0">
              <a:solidFill>
                <a:sysClr val="windowText" lastClr="000000"/>
              </a:solidFill>
              <a:latin typeface="Arial, Arial" charset="0"/>
            </a:endParaRPr>
          </a:p>
          <a:p>
            <a:endParaRPr lang="en-US" sz="2400" b="1" i="0" kern="1200" smtClean="0">
              <a:solidFill>
                <a:sysClr val="windowText" lastClr="000000"/>
              </a:solidFill>
              <a:latin typeface="Arial, Arial" charset="0"/>
            </a:endParaRPr>
          </a:p>
          <a:p>
            <a:endParaRPr lang="en-US" sz="2400" b="1" i="0" kern="1200" smtClean="0">
              <a:solidFill>
                <a:sysClr val="windowText" lastClr="000000"/>
              </a:solidFill>
              <a:latin typeface="Arial, Arial" charset="0"/>
            </a:endParaRPr>
          </a:p>
          <a:p>
            <a:endParaRPr lang="en-US" sz="2400" b="1" i="0" kern="1200" smtClean="0">
              <a:solidFill>
                <a:sysClr val="windowText" lastClr="000000"/>
              </a:solidFill>
              <a:latin typeface="Arial, Arial" charset="0"/>
            </a:endParaRPr>
          </a:p>
          <a:p>
            <a:endParaRPr lang="en-US" sz="2400" b="1" i="0" kern="1200" smtClean="0">
              <a:solidFill>
                <a:sysClr val="windowText" lastClr="000000"/>
              </a:solidFill>
              <a:latin typeface="Arial, Arial" charset="0"/>
            </a:endParaRPr>
          </a:p>
          <a:p>
            <a:r>
              <a:rPr lang="en-US" sz="2400" b="1" i="0" kern="1200" smtClean="0">
                <a:solidFill>
                  <a:sysClr val="windowText" lastClr="000000"/>
                </a:solidFill>
                <a:latin typeface="Arial, Arial" charset="0"/>
              </a:rPr>
              <a:t>CEL 2. Zapewnienie osobom z zaburzeniami psychicznymi wielostronnej, zintegrowanej i dostępnej opieki zdrowotnej oraz innych form pomocy niezbędnych do życia w środowisku społecznym (w tym rodzinnym, zawodowym) poprzez systemowe upowszechnienie:</a:t>
            </a:r>
          </a:p>
          <a:p>
            <a:endParaRPr lang="en-US" sz="2400" b="1" i="0" kern="1200" smtClean="0">
              <a:solidFill>
                <a:sysClr val="windowText" lastClr="000000"/>
              </a:solidFill>
              <a:latin typeface="Arial, Arial" charset="0"/>
            </a:endParaRPr>
          </a:p>
          <a:p>
            <a:r>
              <a:rPr lang="en-US" sz="1800" b="0" i="0" kern="1200" smtClean="0">
                <a:solidFill>
                  <a:sysClr val="windowText" lastClr="000000"/>
                </a:solidFill>
                <a:latin typeface="Arial" charset="0"/>
              </a:rPr>
              <a:t>–środowiskowego modelu psychiatrycznej opieki zdrowotnej</a:t>
            </a:r>
          </a:p>
          <a:p>
            <a:pPr marL="0" indent="0">
              <a:spcBef>
                <a:spcPts val="0"/>
              </a:spcBef>
              <a:spcAft>
                <a:spcPts val="610"/>
              </a:spcAft>
              <a:buNone/>
              <a:tabLst/>
            </a:pPr>
            <a:r>
              <a:rPr lang="en-US" sz="1800" b="0" i="0" kern="1200" smtClean="0">
                <a:solidFill>
                  <a:sysClr val="windowText" lastClr="000000"/>
                </a:solidFill>
                <a:latin typeface="Arial" charset="0"/>
              </a:rPr>
              <a:t>–zróżnicowanych form pomocy i oparcia społecznego </a:t>
            </a:r>
          </a:p>
          <a:p>
            <a:pPr marL="0" indent="0">
              <a:spcBef>
                <a:spcPts val="0"/>
              </a:spcBef>
              <a:spcAft>
                <a:spcPts val="610"/>
              </a:spcAft>
              <a:buNone/>
              <a:tabLst/>
            </a:pPr>
            <a:r>
              <a:rPr lang="en-US" sz="1800" b="0" i="0" kern="1200" smtClean="0">
                <a:solidFill>
                  <a:sysClr val="windowText" lastClr="000000"/>
                </a:solidFill>
                <a:latin typeface="Arial" charset="0"/>
              </a:rPr>
              <a:t>–udziału w życiu zawodowym</a:t>
            </a:r>
          </a:p>
          <a:p>
            <a:r>
              <a:rPr lang="en-US" sz="1800" b="0" i="0" kern="1200" smtClean="0">
                <a:solidFill>
                  <a:sysClr val="windowText" lastClr="000000"/>
                </a:solidFill>
                <a:latin typeface="Arial" charset="0"/>
              </a:rPr>
              <a:t>–koordynacji różnych form opieki i pomocy </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72000" y="-72000"/>
            <a:ext cx="10008720" cy="7476480"/>
          </a:xfrm>
          <a:prstGeom prst="rect">
            <a:avLst/>
          </a:prstGeom>
          <a:noFill/>
          <a:ln w="0">
            <a:noFill/>
          </a:ln>
        </p:spPr>
        <p:txBody>
          <a:bodyPr wrap="square" lIns="0" tIns="0" rIns="0" bIns="0"/>
          <a:lstStyle/>
          <a:p>
            <a:r>
              <a:rPr lang="en-US" sz="2800" smtClean="0"/>
              <a:t>           Narodowy Program Ochrony Zdrowia Psychicznego</a:t>
            </a:r>
            <a:br>
              <a:rPr lang="en-US" sz="2800" smtClean="0"/>
            </a:br>
            <a:r>
              <a:rPr lang="en-US" sz="2800" smtClean="0"/>
              <a:t/>
            </a:r>
            <a:br>
              <a:rPr lang="en-US" sz="2800" smtClean="0"/>
            </a:br>
            <a:r>
              <a:rPr lang="en-US" sz="2800" smtClean="0"/>
              <a:t/>
            </a:r>
            <a:br>
              <a:rPr lang="en-US" sz="2800" smtClean="0"/>
            </a:br>
            <a:r>
              <a:rPr lang="en-US" sz="2800" smtClean="0"/>
              <a:t/>
            </a:r>
            <a:br>
              <a:rPr lang="en-US" sz="2800" smtClean="0"/>
            </a:br>
            <a:r>
              <a:rPr lang="en-US" sz="2400" b="1" smtClean="0"/>
              <a:t>CEL 3. Rozwój badań naukowych i systemów informacji z zakresu ochrony zdrowia psychicznego</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504000" y="301320"/>
            <a:ext cx="9071280" cy="1261800"/>
          </a:xfrm>
          <a:prstGeom prst="rect">
            <a:avLst/>
          </a:prstGeom>
          <a:noFill/>
          <a:ln w="0">
            <a:noFill/>
          </a:ln>
        </p:spPr>
        <p:txBody>
          <a:bodyPr wrap="none" lIns="90000" tIns="45000" rIns="90000" bIns="45000" anchor="t"/>
          <a:lstStyle/>
          <a:p>
            <a:endParaRPr/>
          </a:p>
        </p:txBody>
      </p:sp>
      <p:sp>
        <p:nvSpPr>
          <p:cNvPr id="4" name="subTitle 1"/>
          <p:cNvSpPr>
            <a:spLocks noGrp="1"/>
          </p:cNvSpPr>
          <p:nvPr>
            <p:ph type="subTitle" idx="1"/>
          </p:nvPr>
        </p:nvSpPr>
        <p:spPr>
          <a:xfrm>
            <a:off x="504000" y="1347120"/>
            <a:ext cx="9071280" cy="4988880"/>
          </a:xfrm>
          <a:prstGeom prst="rect">
            <a:avLst/>
          </a:prstGeom>
          <a:noFill/>
          <a:ln w="0">
            <a:noFill/>
          </a:ln>
        </p:spPr>
        <p:txBody>
          <a:bodyPr wrap="none" lIns="90000" tIns="45000" rIns="90000" bIns="45000" anchor="ctr"/>
          <a:lstStyle/>
          <a:p>
            <a:pPr marL="0" indent="0" algn="l">
              <a:buNone/>
              <a:tabLst/>
            </a:pPr>
            <a:r>
              <a:rPr lang="en-US" sz="2200" b="0" i="0" kern="1200" dirty="0" err="1" smtClean="0">
                <a:solidFill>
                  <a:sysClr val="windowText" lastClr="000000"/>
                </a:solidFill>
                <a:latin typeface="TimesNewRomanPSMT" charset="0"/>
              </a:rPr>
              <a:t>Rehabilitacja</a:t>
            </a:r>
            <a:r>
              <a:rPr lang="en-US" sz="2200" b="0" i="0" kern="1200" dirty="0" smtClean="0">
                <a:solidFill>
                  <a:sysClr val="windowText" lastClr="000000"/>
                </a:solidFill>
                <a:latin typeface="TimesNewRomanPSMT" charset="0"/>
              </a:rPr>
              <a:t> </a:t>
            </a:r>
            <a:r>
              <a:rPr lang="en-US" sz="2200" b="0" i="0" kern="1200" dirty="0" err="1" smtClean="0">
                <a:solidFill>
                  <a:sysClr val="windowText" lastClr="000000"/>
                </a:solidFill>
                <a:latin typeface="TimesNewRomanPSMT" charset="0"/>
              </a:rPr>
              <a:t>zawodowa</a:t>
            </a:r>
            <a:r>
              <a:rPr lang="en-US" sz="2200" b="0" i="0" kern="1200" dirty="0" smtClean="0">
                <a:solidFill>
                  <a:sysClr val="windowText" lastClr="000000"/>
                </a:solidFill>
                <a:latin typeface="TimesNewRomanPSMT" charset="0"/>
              </a:rPr>
              <a:t> </a:t>
            </a:r>
            <a:r>
              <a:rPr lang="en-US" sz="2200" b="0" i="0" kern="1200" dirty="0" err="1" smtClean="0">
                <a:solidFill>
                  <a:sysClr val="windowText" lastClr="000000"/>
                </a:solidFill>
                <a:latin typeface="TimesNewRomanPSMT" charset="0"/>
              </a:rPr>
              <a:t>chorych</a:t>
            </a:r>
            <a:r>
              <a:rPr lang="en-US" sz="2200" b="0" i="0" kern="1200" dirty="0" smtClean="0">
                <a:solidFill>
                  <a:sysClr val="windowText" lastClr="000000"/>
                </a:solidFill>
                <a:latin typeface="TimesNewRomanPSMT" charset="0"/>
              </a:rPr>
              <a:t> </a:t>
            </a:r>
            <a:r>
              <a:rPr lang="en-US" sz="2200" b="0" i="0" kern="1200" dirty="0" err="1" smtClean="0">
                <a:solidFill>
                  <a:sysClr val="windowText" lastClr="000000"/>
                </a:solidFill>
                <a:latin typeface="TimesNewRomanPSMT" charset="0"/>
              </a:rPr>
              <a:t>na</a:t>
            </a:r>
            <a:r>
              <a:rPr lang="en-US" sz="2200" b="0" i="0" kern="1200" dirty="0" smtClean="0">
                <a:solidFill>
                  <a:sysClr val="windowText" lastClr="000000"/>
                </a:solidFill>
                <a:latin typeface="TimesNewRomanPSMT" charset="0"/>
              </a:rPr>
              <a:t> </a:t>
            </a:r>
            <a:r>
              <a:rPr lang="en-US" sz="2200" b="0" i="0" kern="1200" dirty="0" err="1" smtClean="0">
                <a:solidFill>
                  <a:sysClr val="windowText" lastClr="000000"/>
                </a:solidFill>
                <a:latin typeface="TimesNewRomanPSMT" charset="0"/>
              </a:rPr>
              <a:t>schizofrenię</a:t>
            </a:r>
            <a:r>
              <a:rPr lang="en-US" sz="2200" b="0" i="0" kern="1200" dirty="0" smtClean="0">
                <a:solidFill>
                  <a:sysClr val="windowText" lastClr="000000"/>
                </a:solidFill>
                <a:latin typeface="TimesNewRomanPSMT" charset="0"/>
              </a:rPr>
              <a:t>, </a:t>
            </a:r>
            <a:r>
              <a:rPr lang="en-US" sz="2200" b="0" i="0" kern="1200" dirty="0" err="1" smtClean="0">
                <a:solidFill>
                  <a:sysClr val="windowText" lastClr="000000"/>
                </a:solidFill>
                <a:latin typeface="TimesNewRomanPSMT" charset="0"/>
              </a:rPr>
              <a:t>jako</a:t>
            </a:r>
            <a:r>
              <a:rPr lang="en-US" sz="2200" b="0" i="0" kern="1200" dirty="0" smtClean="0">
                <a:solidFill>
                  <a:sysClr val="windowText" lastClr="000000"/>
                </a:solidFill>
                <a:latin typeface="TimesNewRomanPSMT" charset="0"/>
              </a:rPr>
              <a:t> </a:t>
            </a:r>
            <a:r>
              <a:rPr lang="en-US" sz="2200" b="0" i="0" kern="1200" dirty="0" err="1" smtClean="0">
                <a:solidFill>
                  <a:sysClr val="windowText" lastClr="000000"/>
                </a:solidFill>
                <a:latin typeface="TimesNewRomanPSMT" charset="0"/>
              </a:rPr>
              <a:t>jeden</a:t>
            </a:r>
            <a:r>
              <a:rPr lang="en-US" sz="2200" b="0" i="0" kern="1200" dirty="0" smtClean="0">
                <a:solidFill>
                  <a:sysClr val="windowText" lastClr="000000"/>
                </a:solidFill>
                <a:latin typeface="TimesNewRomanPSMT" charset="0"/>
              </a:rPr>
              <a:t> </a:t>
            </a:r>
            <a:endParaRPr lang="pl-PL" sz="2200" b="0" i="0" kern="1200" dirty="0" smtClean="0">
              <a:solidFill>
                <a:sysClr val="windowText" lastClr="000000"/>
              </a:solidFill>
              <a:latin typeface="TimesNewRomanPSMT" charset="0"/>
            </a:endParaRPr>
          </a:p>
          <a:p>
            <a:pPr marL="0" indent="0" algn="l">
              <a:buNone/>
              <a:tabLst/>
            </a:pPr>
            <a:r>
              <a:rPr lang="en-US" sz="2200" b="0" i="0" kern="1200" dirty="0" smtClean="0">
                <a:solidFill>
                  <a:sysClr val="windowText" lastClr="000000"/>
                </a:solidFill>
                <a:latin typeface="TimesNewRomanPSMT" charset="0"/>
              </a:rPr>
              <a:t>z </a:t>
            </a:r>
            <a:r>
              <a:rPr lang="en-US" sz="2200" b="0" i="0" kern="1200" dirty="0" err="1" smtClean="0">
                <a:solidFill>
                  <a:sysClr val="windowText" lastClr="000000"/>
                </a:solidFill>
                <a:latin typeface="TimesNewRomanPSMT" charset="0"/>
              </a:rPr>
              <a:t>najistotniejszych</a:t>
            </a:r>
            <a:r>
              <a:rPr lang="en-US" sz="2200" b="0" i="0" kern="1200" dirty="0" smtClean="0">
                <a:solidFill>
                  <a:sysClr val="windowText" lastClr="000000"/>
                </a:solidFill>
                <a:latin typeface="TimesNewRomanPSMT" charset="0"/>
              </a:rPr>
              <a:t> </a:t>
            </a:r>
            <a:r>
              <a:rPr lang="en-US" sz="2200" b="0" i="0" kern="1200" dirty="0" err="1" smtClean="0">
                <a:solidFill>
                  <a:sysClr val="windowText" lastClr="000000"/>
                </a:solidFill>
                <a:latin typeface="TimesNewRomanPSMT" charset="0"/>
              </a:rPr>
              <a:t>elementów</a:t>
            </a:r>
            <a:r>
              <a:rPr lang="en-US" sz="2200" b="0" i="0" kern="1200" dirty="0" smtClean="0">
                <a:solidFill>
                  <a:sysClr val="windowText" lastClr="000000"/>
                </a:solidFill>
                <a:latin typeface="TimesNewRomanPSMT" charset="0"/>
              </a:rPr>
              <a:t> </a:t>
            </a:r>
            <a:r>
              <a:rPr lang="en-US" sz="2200" b="0" i="0" kern="1200" dirty="0" err="1" smtClean="0">
                <a:solidFill>
                  <a:sysClr val="windowText" lastClr="000000"/>
                </a:solidFill>
                <a:latin typeface="TimesNewRomanPSMT" charset="0"/>
              </a:rPr>
              <a:t>rehabilitacji</a:t>
            </a:r>
            <a:r>
              <a:rPr lang="en-US" sz="2200" b="0" i="0" kern="1200" dirty="0" smtClean="0">
                <a:solidFill>
                  <a:sysClr val="windowText" lastClr="000000"/>
                </a:solidFill>
                <a:latin typeface="TimesNewRomanPSMT" charset="0"/>
              </a:rPr>
              <a:t> </a:t>
            </a:r>
            <a:r>
              <a:rPr lang="en-US" sz="2200" b="0" i="0" kern="1200" dirty="0" err="1" smtClean="0">
                <a:solidFill>
                  <a:sysClr val="windowText" lastClr="000000"/>
                </a:solidFill>
                <a:latin typeface="TimesNewRomanPSMT" charset="0"/>
              </a:rPr>
              <a:t>społecznej</a:t>
            </a:r>
            <a:r>
              <a:rPr lang="en-US" sz="2200" b="0" i="0" kern="1200" dirty="0" smtClean="0">
                <a:solidFill>
                  <a:sysClr val="windowText" lastClr="000000"/>
                </a:solidFill>
                <a:latin typeface="TimesNewRomanPSMT" charset="0"/>
              </a:rPr>
              <a:t>, </a:t>
            </a:r>
            <a:r>
              <a:rPr lang="en-US" sz="2200" b="0" i="0" kern="1200" dirty="0" err="1" smtClean="0">
                <a:solidFill>
                  <a:sysClr val="windowText" lastClr="000000"/>
                </a:solidFill>
                <a:latin typeface="TimesNewRomanPSMT" charset="0"/>
              </a:rPr>
              <a:t>nie</a:t>
            </a:r>
            <a:r>
              <a:rPr lang="en-US" sz="2200" b="0" i="0" kern="1200" dirty="0" smtClean="0">
                <a:solidFill>
                  <a:sysClr val="windowText" lastClr="000000"/>
                </a:solidFill>
                <a:latin typeface="TimesNewRomanPSMT" charset="0"/>
              </a:rPr>
              <a:t> </a:t>
            </a:r>
            <a:r>
              <a:rPr lang="en-US" sz="2200" b="0" i="0" kern="1200" dirty="0" err="1" smtClean="0">
                <a:solidFill>
                  <a:sysClr val="windowText" lastClr="000000"/>
                </a:solidFill>
                <a:latin typeface="TimesNewRomanPSMT" charset="0"/>
              </a:rPr>
              <a:t>doczekała</a:t>
            </a:r>
            <a:r>
              <a:rPr lang="en-US" sz="2200" b="0" i="0" kern="1200" dirty="0" smtClean="0">
                <a:solidFill>
                  <a:sysClr val="windowText" lastClr="000000"/>
                </a:solidFill>
                <a:latin typeface="TimesNewRomanPSMT" charset="0"/>
              </a:rPr>
              <a:t> </a:t>
            </a:r>
            <a:endParaRPr lang="pl-PL" sz="2200" b="0" i="0" kern="1200" dirty="0" smtClean="0">
              <a:solidFill>
                <a:sysClr val="windowText" lastClr="000000"/>
              </a:solidFill>
              <a:latin typeface="TimesNewRomanPSMT" charset="0"/>
            </a:endParaRPr>
          </a:p>
          <a:p>
            <a:pPr marL="0" indent="0" algn="l">
              <a:buNone/>
              <a:tabLst/>
            </a:pPr>
            <a:r>
              <a:rPr lang="en-US" sz="2200" b="0" i="0" kern="1200" dirty="0" err="1" smtClean="0">
                <a:solidFill>
                  <a:sysClr val="windowText" lastClr="000000"/>
                </a:solidFill>
                <a:latin typeface="TimesNewRomanPSMT" charset="0"/>
              </a:rPr>
              <a:t>się</a:t>
            </a:r>
            <a:r>
              <a:rPr lang="en-US" sz="2200" b="0" i="0" kern="1200" dirty="0" smtClean="0">
                <a:solidFill>
                  <a:sysClr val="windowText" lastClr="000000"/>
                </a:solidFill>
                <a:latin typeface="TimesNewRomanPSMT" charset="0"/>
              </a:rPr>
              <a:t> </a:t>
            </a:r>
            <a:r>
              <a:rPr lang="en-US" sz="2200" b="0" i="0" kern="1200" dirty="0" err="1" smtClean="0">
                <a:solidFill>
                  <a:sysClr val="windowText" lastClr="000000"/>
                </a:solidFill>
                <a:latin typeface="TimesNewRomanPSMT" charset="0"/>
              </a:rPr>
              <a:t>utworzenia</a:t>
            </a:r>
            <a:r>
              <a:rPr lang="en-US" sz="2200" b="0" i="0" kern="1200" dirty="0" smtClean="0">
                <a:solidFill>
                  <a:sysClr val="windowText" lastClr="000000"/>
                </a:solidFill>
                <a:latin typeface="TimesNewRomanPSMT" charset="0"/>
              </a:rPr>
              <a:t> </a:t>
            </a:r>
            <a:r>
              <a:rPr lang="en-US" sz="2200" b="0" i="0" kern="1200" dirty="0" err="1" smtClean="0">
                <a:solidFill>
                  <a:sysClr val="windowText" lastClr="000000"/>
                </a:solidFill>
                <a:latin typeface="TimesNewRomanPSMT" charset="0"/>
              </a:rPr>
              <a:t>kompleksowych</a:t>
            </a:r>
            <a:r>
              <a:rPr lang="en-US" sz="2200" b="0" i="0" kern="1200" dirty="0" smtClean="0">
                <a:solidFill>
                  <a:sysClr val="windowText" lastClr="000000"/>
                </a:solidFill>
                <a:latin typeface="TimesNewRomanPSMT" charset="0"/>
              </a:rPr>
              <a:t>, </a:t>
            </a:r>
            <a:r>
              <a:rPr lang="en-US" sz="2200" b="0" i="0" kern="1200" dirty="0" err="1" smtClean="0">
                <a:solidFill>
                  <a:sysClr val="windowText" lastClr="000000"/>
                </a:solidFill>
                <a:latin typeface="TimesNewRomanPSMT" charset="0"/>
              </a:rPr>
              <a:t>skutecznych</a:t>
            </a:r>
            <a:r>
              <a:rPr lang="en-US" sz="2200" b="0" i="0" kern="1200" dirty="0" smtClean="0">
                <a:solidFill>
                  <a:sysClr val="windowText" lastClr="000000"/>
                </a:solidFill>
                <a:latin typeface="TimesNewRomanPSMT" charset="0"/>
              </a:rPr>
              <a:t> </a:t>
            </a:r>
            <a:r>
              <a:rPr lang="en-US" sz="2200" b="0" i="0" kern="1200" dirty="0" err="1" smtClean="0">
                <a:solidFill>
                  <a:sysClr val="windowText" lastClr="000000"/>
                </a:solidFill>
                <a:latin typeface="TimesNewRomanPSMT" charset="0"/>
              </a:rPr>
              <a:t>systemów</a:t>
            </a:r>
            <a:r>
              <a:rPr lang="en-US" sz="2200" b="0" i="0" kern="1200" dirty="0" smtClean="0">
                <a:solidFill>
                  <a:sysClr val="windowText" lastClr="000000"/>
                </a:solidFill>
                <a:latin typeface="TimesNewRomanPSMT" charset="0"/>
              </a:rPr>
              <a:t> </a:t>
            </a:r>
            <a:endParaRPr lang="pl-PL" sz="2200" b="0" i="0" kern="1200" dirty="0" smtClean="0">
              <a:solidFill>
                <a:sysClr val="windowText" lastClr="000000"/>
              </a:solidFill>
              <a:latin typeface="TimesNewRomanPSMT" charset="0"/>
            </a:endParaRPr>
          </a:p>
          <a:p>
            <a:pPr marL="0" indent="0" algn="l">
              <a:buNone/>
              <a:tabLst/>
            </a:pPr>
            <a:r>
              <a:rPr lang="en-US" sz="2200" b="0" i="0" kern="1200" dirty="0" err="1" smtClean="0">
                <a:solidFill>
                  <a:sysClr val="windowText" lastClr="000000"/>
                </a:solidFill>
                <a:latin typeface="TimesNewRomanPSMT" charset="0"/>
              </a:rPr>
              <a:t>organizacyjnych</a:t>
            </a:r>
            <a:r>
              <a:rPr lang="en-US" sz="2200" b="0" i="0" kern="1200" dirty="0" smtClean="0">
                <a:solidFill>
                  <a:sysClr val="windowText" lastClr="000000"/>
                </a:solidFill>
                <a:latin typeface="TimesNewRomanPSMT" charset="0"/>
              </a:rPr>
              <a:t>. </a:t>
            </a:r>
            <a:r>
              <a:rPr lang="en-US" sz="2200" b="0" i="0" kern="1200" dirty="0" err="1" smtClean="0">
                <a:solidFill>
                  <a:sysClr val="windowText" lastClr="000000"/>
                </a:solidFill>
                <a:latin typeface="TimesNewRomanPSMT" charset="0"/>
              </a:rPr>
              <a:t>Istniejące</a:t>
            </a:r>
            <a:r>
              <a:rPr lang="en-US" sz="2200" b="0" i="0" kern="1200" dirty="0" smtClean="0">
                <a:solidFill>
                  <a:sysClr val="windowText" lastClr="000000"/>
                </a:solidFill>
                <a:latin typeface="TimesNewRomanPSMT" charset="0"/>
              </a:rPr>
              <a:t> </a:t>
            </a:r>
            <a:r>
              <a:rPr lang="en-US" sz="2200" b="0" i="0" kern="1200" dirty="0" err="1" smtClean="0">
                <a:solidFill>
                  <a:sysClr val="windowText" lastClr="000000"/>
                </a:solidFill>
                <a:latin typeface="TimesNewRomanPSMT" charset="0"/>
              </a:rPr>
              <a:t>rozwiązania</a:t>
            </a:r>
            <a:r>
              <a:rPr lang="en-US" sz="2200" b="0" i="0" kern="1200" dirty="0" smtClean="0">
                <a:solidFill>
                  <a:sysClr val="windowText" lastClr="000000"/>
                </a:solidFill>
                <a:latin typeface="TimesNewRomanPSMT" charset="0"/>
              </a:rPr>
              <a:t>, </a:t>
            </a:r>
            <a:r>
              <a:rPr lang="en-US" sz="2200" b="0" i="0" kern="1200" dirty="0" err="1" smtClean="0">
                <a:solidFill>
                  <a:sysClr val="windowText" lastClr="000000"/>
                </a:solidFill>
                <a:latin typeface="TimesNewRomanPSMT" charset="0"/>
              </a:rPr>
              <a:t>włączające</a:t>
            </a:r>
            <a:r>
              <a:rPr lang="en-US" sz="2200" b="0" i="0" kern="1200" dirty="0" smtClean="0">
                <a:solidFill>
                  <a:sysClr val="windowText" lastClr="000000"/>
                </a:solidFill>
                <a:latin typeface="TimesNewRomanPSMT" charset="0"/>
              </a:rPr>
              <a:t> </a:t>
            </a:r>
            <a:r>
              <a:rPr lang="en-US" sz="2200" b="0" i="0" kern="1200" dirty="0" err="1" smtClean="0">
                <a:solidFill>
                  <a:sysClr val="windowText" lastClr="000000"/>
                </a:solidFill>
                <a:latin typeface="TimesNewRomanPSMT" charset="0"/>
              </a:rPr>
              <a:t>tych</a:t>
            </a:r>
            <a:r>
              <a:rPr lang="en-US" sz="2200" b="0" i="0" kern="1200" dirty="0" smtClean="0">
                <a:solidFill>
                  <a:sysClr val="windowText" lastClr="000000"/>
                </a:solidFill>
                <a:latin typeface="TimesNewRomanPSMT" charset="0"/>
              </a:rPr>
              <a:t> </a:t>
            </a:r>
            <a:r>
              <a:rPr lang="en-US" sz="2200" b="0" i="0" kern="1200" dirty="0" err="1" smtClean="0">
                <a:solidFill>
                  <a:sysClr val="windowText" lastClr="000000"/>
                </a:solidFill>
                <a:latin typeface="TimesNewRomanPSMT" charset="0"/>
              </a:rPr>
              <a:t>chorych</a:t>
            </a:r>
            <a:r>
              <a:rPr lang="en-US" sz="2200" b="0" i="0" kern="1200" dirty="0" smtClean="0">
                <a:solidFill>
                  <a:sysClr val="windowText" lastClr="000000"/>
                </a:solidFill>
                <a:latin typeface="TimesNewRomanPSMT" charset="0"/>
              </a:rPr>
              <a:t> </a:t>
            </a:r>
            <a:endParaRPr lang="pl-PL" sz="2200" b="0" i="0" kern="1200" dirty="0" smtClean="0">
              <a:solidFill>
                <a:sysClr val="windowText" lastClr="000000"/>
              </a:solidFill>
              <a:latin typeface="TimesNewRomanPSMT" charset="0"/>
            </a:endParaRPr>
          </a:p>
          <a:p>
            <a:pPr marL="0" indent="0" algn="l">
              <a:buNone/>
              <a:tabLst/>
            </a:pPr>
            <a:r>
              <a:rPr lang="en-US" sz="2200" b="0" i="0" kern="1200" dirty="0" smtClean="0">
                <a:solidFill>
                  <a:sysClr val="windowText" lastClr="000000"/>
                </a:solidFill>
                <a:latin typeface="TimesNewRomanPSMT" charset="0"/>
              </a:rPr>
              <a:t>w </a:t>
            </a:r>
            <a:r>
              <a:rPr lang="en-US" sz="2200" b="0" i="0" kern="1200" dirty="0" smtClean="0">
                <a:solidFill>
                  <a:sysClr val="windowText" lastClr="000000"/>
                </a:solidFill>
                <a:latin typeface="TimesNewRomanPSMT" charset="0"/>
              </a:rPr>
              <a:t>system </a:t>
            </a:r>
            <a:r>
              <a:rPr lang="en-US" sz="2200" b="0" i="0" kern="1200" dirty="0" err="1" smtClean="0">
                <a:solidFill>
                  <a:sysClr val="windowText" lastClr="000000"/>
                </a:solidFill>
                <a:latin typeface="TimesNewRomanPSMT" charset="0"/>
              </a:rPr>
              <a:t>promowanego</a:t>
            </a:r>
            <a:r>
              <a:rPr lang="en-US" sz="2200" b="0" i="0" kern="1200" dirty="0" smtClean="0">
                <a:solidFill>
                  <a:sysClr val="windowText" lastClr="000000"/>
                </a:solidFill>
                <a:latin typeface="TimesNewRomanPSMT" charset="0"/>
              </a:rPr>
              <a:t> </a:t>
            </a:r>
            <a:r>
              <a:rPr lang="en-US" sz="2200" b="0" i="0" kern="1200" dirty="0" err="1" smtClean="0">
                <a:solidFill>
                  <a:sysClr val="windowText" lastClr="000000"/>
                </a:solidFill>
                <a:latin typeface="TimesNewRomanPSMT" charset="0"/>
              </a:rPr>
              <a:t>zatrudnienia</a:t>
            </a:r>
            <a:r>
              <a:rPr lang="en-US" sz="2200" b="0" i="0" kern="1200" dirty="0" smtClean="0">
                <a:solidFill>
                  <a:sysClr val="windowText" lastClr="000000"/>
                </a:solidFill>
                <a:latin typeface="TimesNewRomanPSMT" charset="0"/>
              </a:rPr>
              <a:t>, </a:t>
            </a:r>
            <a:r>
              <a:rPr lang="en-US" sz="2200" b="0" i="0" kern="1200" dirty="0" err="1" smtClean="0">
                <a:solidFill>
                  <a:sysClr val="windowText" lastClr="000000"/>
                </a:solidFill>
                <a:latin typeface="TimesNewRomanPSMT" charset="0"/>
              </a:rPr>
              <a:t>mają</a:t>
            </a:r>
            <a:r>
              <a:rPr lang="en-US" sz="2200" b="0" i="0" kern="1200" dirty="0" smtClean="0">
                <a:solidFill>
                  <a:sysClr val="windowText" lastClr="000000"/>
                </a:solidFill>
                <a:latin typeface="TimesNewRomanPSMT" charset="0"/>
              </a:rPr>
              <a:t> </a:t>
            </a:r>
            <a:r>
              <a:rPr lang="en-US" sz="2200" b="0" i="0" kern="1200" dirty="0" err="1" smtClean="0">
                <a:solidFill>
                  <a:sysClr val="windowText" lastClr="000000"/>
                </a:solidFill>
                <a:latin typeface="TimesNewRomanPSMT" charset="0"/>
              </a:rPr>
              <a:t>charakter</a:t>
            </a:r>
            <a:r>
              <a:rPr lang="en-US" sz="2200" b="0" i="0" kern="1200" dirty="0" smtClean="0">
                <a:solidFill>
                  <a:sysClr val="windowText" lastClr="000000"/>
                </a:solidFill>
                <a:latin typeface="TimesNewRomanPSMT" charset="0"/>
              </a:rPr>
              <a:t> </a:t>
            </a:r>
            <a:r>
              <a:rPr lang="en-US" sz="2200" b="0" i="0" kern="1200" dirty="0" err="1" smtClean="0">
                <a:solidFill>
                  <a:sysClr val="windowText" lastClr="000000"/>
                </a:solidFill>
                <a:latin typeface="TimesNewRomanPSMT" charset="0"/>
              </a:rPr>
              <a:t>fragmentaryczny</a:t>
            </a:r>
            <a:endParaRPr lang="pl-PL" sz="2200" b="0" i="0" kern="1200" dirty="0" smtClean="0">
              <a:solidFill>
                <a:sysClr val="windowText" lastClr="000000"/>
              </a:solidFill>
              <a:latin typeface="TimesNewRomanPSMT" charset="0"/>
            </a:endParaRPr>
          </a:p>
          <a:p>
            <a:pPr marL="0" indent="0" algn="l">
              <a:buNone/>
              <a:tabLst/>
            </a:pPr>
            <a:r>
              <a:rPr lang="en-US" sz="2200" b="0" i="0" kern="1200" dirty="0" smtClean="0">
                <a:solidFill>
                  <a:sysClr val="windowText" lastClr="000000"/>
                </a:solidFill>
                <a:latin typeface="TimesNewRomanPSMT" charset="0"/>
              </a:rPr>
              <a:t> </a:t>
            </a:r>
            <a:r>
              <a:rPr lang="en-US" sz="2200" b="0" i="0" kern="1200" dirty="0" err="1" smtClean="0">
                <a:solidFill>
                  <a:sysClr val="windowText" lastClr="000000"/>
                </a:solidFill>
                <a:latin typeface="TimesNewRomanPSMT" charset="0"/>
              </a:rPr>
              <a:t>i</a:t>
            </a:r>
            <a:r>
              <a:rPr lang="en-US" sz="2200" b="0" i="0" kern="1200" dirty="0" smtClean="0">
                <a:solidFill>
                  <a:sysClr val="windowText" lastClr="000000"/>
                </a:solidFill>
                <a:latin typeface="TimesNewRomanPSMT" charset="0"/>
              </a:rPr>
              <a:t> </a:t>
            </a:r>
            <a:r>
              <a:rPr lang="en-US" sz="2200" b="0" i="0" kern="1200" dirty="0" err="1" smtClean="0">
                <a:solidFill>
                  <a:sysClr val="windowText" lastClr="000000"/>
                </a:solidFill>
                <a:latin typeface="TimesNewRomanPSMT" charset="0"/>
              </a:rPr>
              <a:t>nade</a:t>
            </a:r>
            <a:r>
              <a:rPr lang="en-US" sz="2200" b="0" i="0" kern="1200" dirty="0" smtClean="0">
                <a:solidFill>
                  <a:sysClr val="windowText" lastClr="000000"/>
                </a:solidFill>
                <a:latin typeface="TimesNewRomanPSMT" charset="0"/>
              </a:rPr>
              <a:t> </a:t>
            </a:r>
            <a:r>
              <a:rPr lang="en-US" sz="2200" b="0" i="0" kern="1200" dirty="0" err="1" smtClean="0">
                <a:solidFill>
                  <a:sysClr val="windowText" lastClr="000000"/>
                </a:solidFill>
                <a:latin typeface="TimesNewRomanPSMT" charset="0"/>
              </a:rPr>
              <a:t>wszystko</a:t>
            </a:r>
            <a:r>
              <a:rPr lang="en-US" sz="2200" b="0" i="0" kern="1200" dirty="0" smtClean="0">
                <a:solidFill>
                  <a:sysClr val="windowText" lastClr="000000"/>
                </a:solidFill>
                <a:latin typeface="TimesNewRomanPSMT" charset="0"/>
              </a:rPr>
              <a:t> </a:t>
            </a:r>
            <a:r>
              <a:rPr lang="en-US" sz="2200" b="0" i="0" kern="1200" dirty="0" err="1" smtClean="0">
                <a:solidFill>
                  <a:sysClr val="windowText" lastClr="000000"/>
                </a:solidFill>
                <a:latin typeface="TimesNewRomanPSMT" charset="0"/>
              </a:rPr>
              <a:t>lokalny</a:t>
            </a:r>
            <a:endParaRPr lang="en-US" sz="2200" b="0" i="0" kern="1200" dirty="0" smtClean="0">
              <a:solidFill>
                <a:sysClr val="windowText" lastClr="000000"/>
              </a:solidFill>
              <a:latin typeface="TimesNewRomanPSMT" charset="0"/>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504000" y="-317520"/>
            <a:ext cx="9071280" cy="2771640"/>
          </a:xfrm>
          <a:prstGeom prst="rect">
            <a:avLst/>
          </a:prstGeom>
          <a:noFill/>
          <a:ln w="0">
            <a:noFill/>
          </a:ln>
        </p:spPr>
        <p:txBody>
          <a:bodyPr wrap="none" lIns="90000" tIns="45000" rIns="90000" bIns="45000" anchor="t">
            <a:spAutoFit/>
          </a:bodyPr>
          <a:lstStyle/>
          <a:p>
            <a:pPr algn="ctr">
              <a:buNone/>
              <a:tabLst/>
            </a:pPr>
            <a:r>
              <a:rPr lang="en-US" sz="4400" b="0" i="0" smtClean="0">
                <a:latin typeface="Arial" charset="0"/>
              </a:rPr>
              <a:t/>
            </a:r>
            <a:br>
              <a:rPr lang="en-US" sz="4400" b="0" i="0" smtClean="0">
                <a:latin typeface="Arial" charset="0"/>
              </a:rPr>
            </a:br>
            <a:r>
              <a:rPr lang="en-US" sz="4400" b="0" i="0" smtClean="0">
                <a:latin typeface="Arial" charset="0"/>
              </a:rPr>
              <a:t/>
            </a:r>
            <a:br>
              <a:rPr lang="en-US" sz="4400" b="0" i="0" smtClean="0">
                <a:latin typeface="Arial" charset="0"/>
              </a:rPr>
            </a:br>
            <a:r>
              <a:rPr lang="en-US" sz="4400" b="0" i="0" smtClean="0">
                <a:latin typeface="Arial" charset="0"/>
              </a:rPr>
              <a:t/>
            </a:r>
            <a:br>
              <a:rPr lang="en-US" sz="4400" b="0" i="0" smtClean="0">
                <a:latin typeface="Arial" charset="0"/>
              </a:rPr>
            </a:br>
            <a:endParaRPr lang="en-US" sz="4400" b="0" i="0" dirty="0" smtClean="0">
              <a:latin typeface="Arial" charset="0"/>
            </a:endParaRPr>
          </a:p>
        </p:txBody>
      </p:sp>
      <p:sp>
        <p:nvSpPr>
          <p:cNvPr id="4" name="Rectangle Custom 3"/>
          <p:cNvSpPr/>
          <p:nvPr/>
        </p:nvSpPr>
        <p:spPr>
          <a:xfrm>
            <a:off x="1001712" y="1341437"/>
            <a:ext cx="6172200" cy="5029200"/>
          </a:xfrm>
          <a:prstGeom prst="rect">
            <a:avLst/>
          </a:prstGeom>
          <a:noFill/>
          <a:ln w="0">
            <a:noFill/>
          </a:ln>
        </p:spPr>
        <p:style>
          <a:lnRef idx="0">
            <a:schemeClr val="dk1"/>
          </a:lnRef>
          <a:fillRef idx="0">
            <a:srgbClr val="99CCFF"/>
          </a:fillRef>
          <a:effectRef idx="0">
            <a:schemeClr val="accent1"/>
          </a:effectRef>
          <a:fontRef idx="minor">
            <a:schemeClr val="dk1"/>
          </a:fontRef>
        </p:style>
        <p:txBody>
          <a:bodyPr wrap="square" lIns="90000" tIns="45000" rIns="90000" bIns="45000" anchor="t" anchorCtr="0"/>
          <a:lstStyle/>
          <a:p>
            <a:pPr marL="0" indent="0" algn="l">
              <a:spcBef>
                <a:spcPts val="0"/>
              </a:spcBef>
              <a:spcAft>
                <a:spcPts val="0"/>
              </a:spcAft>
              <a:buNone/>
              <a:tabLst/>
            </a:pPr>
            <a:r>
              <a:rPr lang="en-US" sz="2400" b="0" i="0" kern="1200" dirty="0" smtClean="0">
                <a:solidFill>
                  <a:srgbClr val="000000"/>
                </a:solidFill>
                <a:latin typeface="Arial" charset="0"/>
              </a:rPr>
              <a:t> Jest to system </a:t>
            </a:r>
            <a:r>
              <a:rPr lang="en-US" sz="2400" b="0" i="0" kern="1200" dirty="0" err="1" smtClean="0">
                <a:solidFill>
                  <a:srgbClr val="000000"/>
                </a:solidFill>
                <a:latin typeface="Arial" charset="0"/>
              </a:rPr>
              <a:t>skoordynowanych</a:t>
            </a:r>
            <a:r>
              <a:rPr lang="en-US" sz="2400" b="0" i="0" kern="1200" dirty="0" smtClean="0">
                <a:solidFill>
                  <a:srgbClr val="000000"/>
                </a:solidFill>
                <a:latin typeface="Arial" charset="0"/>
              </a:rPr>
              <a:t> </a:t>
            </a:r>
            <a:r>
              <a:rPr lang="en-US" sz="2400" b="0" i="0" kern="1200" dirty="0" err="1" smtClean="0">
                <a:solidFill>
                  <a:srgbClr val="000000"/>
                </a:solidFill>
                <a:latin typeface="Arial" charset="0"/>
              </a:rPr>
              <a:t>oddziaływań</a:t>
            </a:r>
            <a:endParaRPr lang="en-US" sz="2400" b="0" i="0" kern="1200" dirty="0" smtClean="0">
              <a:solidFill>
                <a:srgbClr val="000000"/>
              </a:solidFill>
              <a:latin typeface="Arial" charset="0"/>
            </a:endParaRPr>
          </a:p>
          <a:p>
            <a:pPr marL="0" indent="0" algn="l">
              <a:spcBef>
                <a:spcPts val="0"/>
              </a:spcBef>
              <a:spcAft>
                <a:spcPts val="0"/>
              </a:spcAft>
              <a:buNone/>
              <a:tabLst/>
            </a:pPr>
            <a:r>
              <a:rPr lang="en-US" sz="2400" b="0" i="0" kern="1200" dirty="0" smtClean="0">
                <a:solidFill>
                  <a:srgbClr val="000000"/>
                </a:solidFill>
                <a:latin typeface="Arial" charset="0"/>
              </a:rPr>
              <a:t>-</a:t>
            </a:r>
            <a:r>
              <a:rPr lang="en-US" sz="2400" b="0" i="0" kern="1200" dirty="0" err="1" smtClean="0">
                <a:solidFill>
                  <a:srgbClr val="000000"/>
                </a:solidFill>
                <a:latin typeface="Arial" charset="0"/>
              </a:rPr>
              <a:t>społecznych</a:t>
            </a:r>
            <a:r>
              <a:rPr lang="en-US" sz="2400" b="0" i="0" kern="1200" dirty="0" smtClean="0">
                <a:solidFill>
                  <a:srgbClr val="000000"/>
                </a:solidFill>
                <a:latin typeface="Arial" charset="0"/>
              </a:rPr>
              <a:t>,</a:t>
            </a:r>
          </a:p>
          <a:p>
            <a:pPr marL="0" indent="0" algn="l">
              <a:spcBef>
                <a:spcPts val="0"/>
              </a:spcBef>
              <a:spcAft>
                <a:spcPts val="0"/>
              </a:spcAft>
              <a:buNone/>
              <a:tabLst/>
            </a:pPr>
            <a:r>
              <a:rPr lang="en-US" sz="2400" b="0" i="0" kern="1200" dirty="0" smtClean="0">
                <a:solidFill>
                  <a:srgbClr val="000000"/>
                </a:solidFill>
                <a:latin typeface="Arial" charset="0"/>
              </a:rPr>
              <a:t>-</a:t>
            </a:r>
            <a:r>
              <a:rPr lang="en-US" sz="2400" b="0" i="0" kern="1200" dirty="0" err="1" smtClean="0">
                <a:solidFill>
                  <a:srgbClr val="000000"/>
                </a:solidFill>
                <a:latin typeface="Arial" charset="0"/>
              </a:rPr>
              <a:t>psychologicznych</a:t>
            </a:r>
            <a:r>
              <a:rPr lang="en-US" sz="2400" b="0" i="0" kern="1200" dirty="0" smtClean="0">
                <a:solidFill>
                  <a:srgbClr val="000000"/>
                </a:solidFill>
                <a:latin typeface="Arial" charset="0"/>
              </a:rPr>
              <a:t>,</a:t>
            </a:r>
          </a:p>
          <a:p>
            <a:pPr marL="0" indent="0" algn="l">
              <a:spcBef>
                <a:spcPts val="0"/>
              </a:spcBef>
              <a:spcAft>
                <a:spcPts val="0"/>
              </a:spcAft>
              <a:buNone/>
              <a:tabLst/>
            </a:pPr>
            <a:r>
              <a:rPr lang="en-US" sz="2400" b="0" i="0" kern="1200" dirty="0" smtClean="0">
                <a:solidFill>
                  <a:srgbClr val="000000"/>
                </a:solidFill>
                <a:latin typeface="Arial" charset="0"/>
              </a:rPr>
              <a:t>-</a:t>
            </a:r>
            <a:r>
              <a:rPr lang="en-US" sz="2400" b="0" i="0" kern="1200" dirty="0" err="1" smtClean="0">
                <a:solidFill>
                  <a:srgbClr val="000000"/>
                </a:solidFill>
                <a:latin typeface="Arial" charset="0"/>
              </a:rPr>
              <a:t>wychowawczych</a:t>
            </a:r>
            <a:endParaRPr lang="en-US" sz="2400" b="0" i="0" kern="1200" dirty="0" smtClean="0">
              <a:solidFill>
                <a:srgbClr val="000000"/>
              </a:solidFill>
              <a:latin typeface="Arial" charset="0"/>
            </a:endParaRPr>
          </a:p>
          <a:p>
            <a:pPr marL="0" indent="0" algn="l">
              <a:spcBef>
                <a:spcPts val="0"/>
              </a:spcBef>
              <a:spcAft>
                <a:spcPts val="0"/>
              </a:spcAft>
              <a:buNone/>
              <a:tabLst/>
            </a:pPr>
            <a:r>
              <a:rPr lang="en-US" sz="2400" b="0" i="0" kern="1200" dirty="0" smtClean="0">
                <a:solidFill>
                  <a:srgbClr val="000000"/>
                </a:solidFill>
                <a:latin typeface="Arial" charset="0"/>
              </a:rPr>
              <a:t>-</a:t>
            </a:r>
            <a:r>
              <a:rPr lang="en-US" sz="2400" b="0" i="0" kern="1200" dirty="0" err="1" smtClean="0">
                <a:solidFill>
                  <a:srgbClr val="000000"/>
                </a:solidFill>
                <a:latin typeface="Arial" charset="0"/>
              </a:rPr>
              <a:t>medycznych</a:t>
            </a:r>
            <a:endParaRPr lang="en-US" sz="2400" b="0" i="0" kern="1200" dirty="0" smtClean="0">
              <a:solidFill>
                <a:srgbClr val="000000"/>
              </a:solidFill>
              <a:latin typeface="Arial" charset="0"/>
            </a:endParaRPr>
          </a:p>
          <a:p>
            <a:pPr marL="0" indent="0" algn="l">
              <a:spcBef>
                <a:spcPts val="0"/>
              </a:spcBef>
              <a:spcAft>
                <a:spcPts val="0"/>
              </a:spcAft>
              <a:buNone/>
              <a:tabLst/>
            </a:pPr>
            <a:r>
              <a:rPr lang="en-US" sz="2400" b="0" i="0" kern="1200" dirty="0" err="1" smtClean="0">
                <a:solidFill>
                  <a:srgbClr val="000000"/>
                </a:solidFill>
                <a:latin typeface="Arial" charset="0"/>
              </a:rPr>
              <a:t>umożliwiających</a:t>
            </a:r>
            <a:r>
              <a:rPr lang="en-US" sz="2400" b="0" i="0" kern="1200" dirty="0" smtClean="0">
                <a:solidFill>
                  <a:srgbClr val="000000"/>
                </a:solidFill>
                <a:latin typeface="Arial" charset="0"/>
              </a:rPr>
              <a:t> </a:t>
            </a:r>
            <a:r>
              <a:rPr lang="en-US" sz="2400" b="0" i="0" kern="1200" dirty="0" err="1" smtClean="0">
                <a:solidFill>
                  <a:srgbClr val="000000"/>
                </a:solidFill>
                <a:latin typeface="Arial" charset="0"/>
              </a:rPr>
              <a:t>chorym</a:t>
            </a:r>
            <a:r>
              <a:rPr lang="en-US" sz="2400" b="0" i="0" kern="1200" dirty="0" smtClean="0">
                <a:solidFill>
                  <a:srgbClr val="000000"/>
                </a:solidFill>
                <a:latin typeface="Arial" charset="0"/>
              </a:rPr>
              <a:t> </a:t>
            </a:r>
            <a:r>
              <a:rPr lang="en-US" sz="2400" b="0" i="0" kern="1200" dirty="0" err="1" smtClean="0">
                <a:solidFill>
                  <a:srgbClr val="000000"/>
                </a:solidFill>
                <a:latin typeface="Arial" charset="0"/>
              </a:rPr>
              <a:t>psychicznie</a:t>
            </a:r>
            <a:r>
              <a:rPr lang="en-US" sz="2400" b="0" i="0" kern="1200" dirty="0" smtClean="0">
                <a:solidFill>
                  <a:srgbClr val="000000"/>
                </a:solidFill>
                <a:latin typeface="Arial" charset="0"/>
              </a:rPr>
              <a:t> </a:t>
            </a:r>
            <a:r>
              <a:rPr lang="en-US" sz="2400" b="0" i="0" kern="1200" dirty="0" err="1" smtClean="0">
                <a:solidFill>
                  <a:srgbClr val="000000"/>
                </a:solidFill>
                <a:latin typeface="Arial" charset="0"/>
              </a:rPr>
              <a:t>samodzielną</a:t>
            </a:r>
            <a:r>
              <a:rPr lang="en-US" sz="2400" b="0" i="0" kern="1200" dirty="0" smtClean="0">
                <a:solidFill>
                  <a:srgbClr val="000000"/>
                </a:solidFill>
                <a:latin typeface="Arial" charset="0"/>
              </a:rPr>
              <a:t> </a:t>
            </a:r>
            <a:r>
              <a:rPr lang="en-US" sz="2400" b="0" i="0" kern="1200" dirty="0" err="1" smtClean="0">
                <a:solidFill>
                  <a:srgbClr val="000000"/>
                </a:solidFill>
                <a:latin typeface="Arial" charset="0"/>
              </a:rPr>
              <a:t>egzystencję</a:t>
            </a:r>
            <a:r>
              <a:rPr lang="en-US" sz="2400" b="0" i="0" kern="1200" dirty="0" smtClean="0">
                <a:solidFill>
                  <a:srgbClr val="000000"/>
                </a:solidFill>
                <a:latin typeface="Arial" charset="0"/>
              </a:rPr>
              <a:t> </a:t>
            </a:r>
            <a:r>
              <a:rPr lang="en-US" sz="2400" b="0" i="0" kern="1200" dirty="0" err="1" smtClean="0">
                <a:solidFill>
                  <a:srgbClr val="000000"/>
                </a:solidFill>
                <a:latin typeface="Arial" charset="0"/>
              </a:rPr>
              <a:t>i</a:t>
            </a:r>
            <a:r>
              <a:rPr lang="en-US" sz="2400" b="0" i="0" kern="1200" dirty="0" smtClean="0">
                <a:solidFill>
                  <a:srgbClr val="000000"/>
                </a:solidFill>
                <a:latin typeface="Arial" charset="0"/>
              </a:rPr>
              <a:t> </a:t>
            </a:r>
          </a:p>
          <a:p>
            <a:pPr marL="0" indent="0" algn="l">
              <a:spcBef>
                <a:spcPts val="0"/>
              </a:spcBef>
              <a:spcAft>
                <a:spcPts val="0"/>
              </a:spcAft>
              <a:buNone/>
              <a:tabLst/>
            </a:pPr>
            <a:r>
              <a:rPr lang="en-US" sz="2400" b="0" i="0" kern="1200" dirty="0" err="1" smtClean="0">
                <a:solidFill>
                  <a:srgbClr val="000000"/>
                </a:solidFill>
                <a:latin typeface="Arial" charset="0"/>
              </a:rPr>
              <a:t>integrację</a:t>
            </a:r>
            <a:r>
              <a:rPr lang="en-US" sz="2400" b="0" i="0" kern="1200" dirty="0" smtClean="0">
                <a:solidFill>
                  <a:srgbClr val="000000"/>
                </a:solidFill>
                <a:latin typeface="Arial" charset="0"/>
              </a:rPr>
              <a:t> </a:t>
            </a:r>
            <a:r>
              <a:rPr lang="en-US" sz="2400" b="0" i="0" kern="1200" dirty="0" err="1" smtClean="0">
                <a:solidFill>
                  <a:srgbClr val="000000"/>
                </a:solidFill>
                <a:latin typeface="Arial" charset="0"/>
              </a:rPr>
              <a:t>społeczną</a:t>
            </a:r>
            <a:r>
              <a:rPr lang="en-US" sz="2800" b="0" i="0" kern="1200" dirty="0" smtClean="0">
                <a:solidFill>
                  <a:srgbClr val="000000"/>
                </a:solidFill>
                <a:latin typeface="Arial" charset="0"/>
              </a:rPr>
              <a:t>.</a:t>
            </a:r>
          </a:p>
        </p:txBody>
      </p:sp>
      <p:sp>
        <p:nvSpPr>
          <p:cNvPr id="5" name="Rectangle Custom 4"/>
          <p:cNvSpPr/>
          <p:nvPr/>
        </p:nvSpPr>
        <p:spPr>
          <a:xfrm>
            <a:off x="900000" y="540000"/>
            <a:ext cx="7919640" cy="1079640"/>
          </a:xfrm>
          <a:prstGeom prst="rect">
            <a:avLst/>
          </a:prstGeom>
          <a:noFill/>
          <a:ln w="0">
            <a:noFill/>
          </a:ln>
        </p:spPr>
        <p:style>
          <a:lnRef idx="0">
            <a:schemeClr val="dk1"/>
          </a:lnRef>
          <a:fillRef idx="0">
            <a:srgbClr val="99CCFF"/>
          </a:fillRef>
          <a:effectRef idx="0">
            <a:schemeClr val="accent1"/>
          </a:effectRef>
          <a:fontRef idx="minor">
            <a:schemeClr val="dk1"/>
          </a:fontRef>
        </p:style>
        <p:txBody>
          <a:bodyPr wrap="square" lIns="90000" tIns="45000" rIns="90000" bIns="45000" anchor="t" anchorCtr="0"/>
          <a:lstStyle/>
          <a:p>
            <a:pPr marL="0" indent="0" algn="l">
              <a:spcBef>
                <a:spcPts val="0"/>
              </a:spcBef>
              <a:spcAft>
                <a:spcPts val="0"/>
              </a:spcAft>
              <a:buNone/>
              <a:tabLst/>
            </a:pPr>
            <a:r>
              <a:rPr lang="en-US" sz="3600" b="0" i="0" kern="1200" smtClean="0">
                <a:solidFill>
                  <a:srgbClr val="000000"/>
                </a:solidFill>
                <a:latin typeface="Arial" charset="0"/>
              </a:rPr>
              <a:t>Rehabilitacja psychiatryczna</a:t>
            </a:r>
          </a:p>
        </p:txBody>
      </p:sp>
      <p:sp>
        <p:nvSpPr>
          <p:cNvPr id="6" name="Content Placeholder 2"/>
          <p:cNvSpPr>
            <a:spLocks noGrp="1"/>
          </p:cNvSpPr>
          <p:nvPr>
            <p:ph type="body" idx="1"/>
          </p:nvPr>
        </p:nvSpPr>
        <p:spPr>
          <a:xfrm>
            <a:off x="504000" y="1769040"/>
            <a:ext cx="295572" cy="583321"/>
          </a:xfrm>
          <a:prstGeom prst="rect">
            <a:avLst/>
          </a:prstGeom>
          <a:noFill/>
          <a:ln w="0">
            <a:noFill/>
          </a:ln>
        </p:spPr>
        <p:txBody>
          <a:bodyPr wrap="none" lIns="90000" tIns="45000" rIns="90000" bIns="45000" anchor="t">
            <a:spAutoFit/>
          </a:bodyPr>
          <a:lstStyle/>
          <a:p>
            <a:pPr marL="0" indent="0" algn="l">
              <a:spcBef>
                <a:spcPts val="0"/>
              </a:spcBef>
              <a:spcAft>
                <a:spcPts val="1418"/>
              </a:spcAft>
              <a:buNone/>
              <a:tabLst/>
            </a:pPr>
            <a:r>
              <a:rPr lang="en-US" sz="3200" b="0" i="0" dirty="0" smtClean="0">
                <a:latin typeface="Arial" charset="0"/>
              </a:rPr>
              <a:t> </a:t>
            </a:r>
          </a:p>
        </p:txBody>
      </p:sp>
      <p:pic>
        <p:nvPicPr>
          <p:cNvPr id="7" name="Placeholder 3" descr="10000000000002A900000400A256BB36.jpg"/>
          <p:cNvPicPr>
            <a:picLocks noGrp="1" noChangeAspect="1"/>
          </p:cNvPicPr>
          <p:nvPr/>
        </p:nvPicPr>
        <p:blipFill>
          <a:blip r:embed="rId3">
            <a:lum/>
          </a:blip>
          <a:stretch>
            <a:fillRect/>
          </a:stretch>
        </p:blipFill>
        <p:spPr>
          <a:xfrm>
            <a:off x="7272000" y="1224000"/>
            <a:ext cx="2593440" cy="3528000"/>
          </a:xfrm>
          <a:prstGeom prst="rect">
            <a:avLst/>
          </a:prstGeom>
          <a:ln w="0">
            <a:noFill/>
          </a:ln>
        </p:spPr>
      </p:pic>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504000" y="301320"/>
            <a:ext cx="9071280" cy="1261800"/>
          </a:xfrm>
          <a:prstGeom prst="rect">
            <a:avLst/>
          </a:prstGeom>
          <a:noFill/>
          <a:ln w="0">
            <a:noFill/>
          </a:ln>
        </p:spPr>
        <p:txBody>
          <a:bodyPr wrap="none" lIns="90000" tIns="45000" rIns="90000" bIns="45000" anchor="t"/>
          <a:lstStyle/>
          <a:p>
            <a:pPr algn="l">
              <a:buNone/>
              <a:tabLst/>
            </a:pPr>
            <a:r>
              <a:rPr lang="en-US" sz="3600" b="0" i="0" smtClean="0">
                <a:latin typeface="Arial" charset="0"/>
              </a:rPr>
              <a:t>Efekty oddziaływań rehabilitacyjnych</a:t>
            </a:r>
          </a:p>
        </p:txBody>
      </p:sp>
      <p:sp>
        <p:nvSpPr>
          <p:cNvPr id="4" name="Content Placeholder 2"/>
          <p:cNvSpPr>
            <a:spLocks noGrp="1"/>
          </p:cNvSpPr>
          <p:nvPr>
            <p:ph type="body" idx="1"/>
          </p:nvPr>
        </p:nvSpPr>
        <p:spPr>
          <a:xfrm>
            <a:off x="288720" y="936000"/>
            <a:ext cx="9071280" cy="5746320"/>
          </a:xfrm>
          <a:prstGeom prst="rect">
            <a:avLst/>
          </a:prstGeom>
          <a:noFill/>
          <a:ln w="0">
            <a:noFill/>
          </a:ln>
        </p:spPr>
        <p:txBody>
          <a:bodyPr wrap="none" lIns="90000" tIns="45000" rIns="90000" bIns="45000" anchor="t"/>
          <a:lstStyle/>
          <a:p>
            <a:pPr marL="0" indent="0">
              <a:spcBef>
                <a:spcPts val="0"/>
              </a:spcBef>
              <a:spcAft>
                <a:spcPts val="1418"/>
              </a:spcAft>
              <a:buNone/>
              <a:tabLst/>
            </a:pPr>
            <a:r>
              <a:rPr lang="en-US" sz="1800" b="0" i="0" dirty="0" smtClean="0">
                <a:latin typeface="TimesNewRomanPSMT" charset="0"/>
              </a:rPr>
              <a:t> </a:t>
            </a:r>
          </a:p>
          <a:p>
            <a:pPr marL="0" indent="0">
              <a:spcBef>
                <a:spcPts val="0"/>
              </a:spcBef>
              <a:spcAft>
                <a:spcPts val="1418"/>
              </a:spcAft>
              <a:buNone/>
              <a:tabLst/>
            </a:pPr>
            <a:r>
              <a:rPr lang="en-US" sz="1800" b="0" i="0" dirty="0" err="1" smtClean="0">
                <a:solidFill>
                  <a:srgbClr val="660066"/>
                </a:solidFill>
                <a:latin typeface="TimesNewRomanPSMT" charset="0"/>
              </a:rPr>
              <a:t>Efektem</a:t>
            </a:r>
            <a:r>
              <a:rPr lang="en-US" sz="1800" b="0" i="0" dirty="0" smtClean="0">
                <a:solidFill>
                  <a:srgbClr val="660066"/>
                </a:solidFill>
                <a:latin typeface="TimesNewRomanPSMT" charset="0"/>
              </a:rPr>
              <a:t> Hawthorne </a:t>
            </a:r>
            <a:r>
              <a:rPr lang="en-US" sz="1800" b="0" i="0" dirty="0" smtClean="0">
                <a:latin typeface="TimesNewRomanPSMT" charset="0"/>
              </a:rPr>
              <a:t>-</a:t>
            </a:r>
            <a:r>
              <a:rPr lang="en-US" sz="1800" b="0" i="0" dirty="0" err="1" smtClean="0">
                <a:latin typeface="TimesNewRomanPSMT" charset="0"/>
              </a:rPr>
              <a:t>zafałszowanie</a:t>
            </a:r>
            <a:r>
              <a:rPr lang="en-US" sz="1800" b="0" i="0" dirty="0" smtClean="0">
                <a:latin typeface="TimesNewRomanPSMT" charset="0"/>
              </a:rPr>
              <a:t> </a:t>
            </a:r>
            <a:r>
              <a:rPr lang="en-US" sz="1800" b="0" i="0" dirty="0" err="1" smtClean="0">
                <a:latin typeface="TimesNewRomanPSMT" charset="0"/>
              </a:rPr>
              <a:t>wyników</a:t>
            </a:r>
            <a:r>
              <a:rPr lang="en-US" sz="1800" b="0" i="0" dirty="0" smtClean="0">
                <a:latin typeface="TimesNewRomanPSMT" charset="0"/>
              </a:rPr>
              <a:t> </a:t>
            </a:r>
            <a:r>
              <a:rPr lang="en-US" sz="1800" b="0" i="0" dirty="0" err="1" smtClean="0">
                <a:latin typeface="TimesNewRomanPSMT" charset="0"/>
              </a:rPr>
              <a:t>eksperymentu</a:t>
            </a:r>
            <a:r>
              <a:rPr lang="en-US" sz="1800" b="0" i="0" dirty="0" smtClean="0">
                <a:latin typeface="TimesNewRomanPSMT" charset="0"/>
              </a:rPr>
              <a:t>, </a:t>
            </a:r>
            <a:r>
              <a:rPr lang="en-US" sz="1800" b="0" i="0" dirty="0" err="1" smtClean="0">
                <a:latin typeface="TimesNewRomanPSMT" charset="0"/>
              </a:rPr>
              <a:t>polegające</a:t>
            </a:r>
            <a:r>
              <a:rPr lang="en-US" sz="1800" b="0" i="0" dirty="0" smtClean="0">
                <a:latin typeface="TimesNewRomanPSMT" charset="0"/>
              </a:rPr>
              <a:t> </a:t>
            </a:r>
            <a:r>
              <a:rPr lang="en-US" sz="1800" b="0" i="0" dirty="0" err="1" smtClean="0">
                <a:latin typeface="TimesNewRomanPSMT" charset="0"/>
              </a:rPr>
              <a:t>na</a:t>
            </a:r>
            <a:r>
              <a:rPr lang="en-US" sz="1800" b="0" i="0" dirty="0" smtClean="0">
                <a:latin typeface="TimesNewRomanPSMT" charset="0"/>
              </a:rPr>
              <a:t> </a:t>
            </a:r>
            <a:r>
              <a:rPr lang="en-US" sz="1800" b="0" i="0" dirty="0" err="1" smtClean="0">
                <a:latin typeface="TimesNewRomanPSMT" charset="0"/>
              </a:rPr>
              <a:t>tym</a:t>
            </a:r>
            <a:r>
              <a:rPr lang="en-US" sz="1800" b="0" i="0" dirty="0" smtClean="0">
                <a:latin typeface="TimesNewRomanPSMT" charset="0"/>
              </a:rPr>
              <a:t>, </a:t>
            </a:r>
            <a:r>
              <a:rPr lang="en-US" sz="1800" b="0" i="0" dirty="0" err="1" smtClean="0">
                <a:latin typeface="TimesNewRomanPSMT" charset="0"/>
              </a:rPr>
              <a:t>że</a:t>
            </a:r>
            <a:r>
              <a:rPr lang="en-US" sz="1800" b="0" i="0" dirty="0" smtClean="0">
                <a:latin typeface="TimesNewRomanPSMT" charset="0"/>
              </a:rPr>
              <a:t> to </a:t>
            </a:r>
            <a:endParaRPr lang="pl-PL" sz="1800" b="0" i="0" dirty="0" smtClean="0">
              <a:latin typeface="TimesNewRomanPSMT" charset="0"/>
            </a:endParaRPr>
          </a:p>
          <a:p>
            <a:pPr marL="0" indent="0">
              <a:spcBef>
                <a:spcPts val="0"/>
              </a:spcBef>
              <a:spcAft>
                <a:spcPts val="1418"/>
              </a:spcAft>
              <a:buNone/>
              <a:tabLst/>
            </a:pPr>
            <a:r>
              <a:rPr lang="en-US" sz="1800" b="0" i="0" dirty="0" err="1" smtClean="0">
                <a:latin typeface="TimesNewRomanPSMT" charset="0"/>
              </a:rPr>
              <a:t>wyłącznie</a:t>
            </a:r>
            <a:r>
              <a:rPr lang="en-US" sz="1800" b="0" i="0" dirty="0" smtClean="0">
                <a:latin typeface="TimesNewRomanPSMT" charset="0"/>
              </a:rPr>
              <a:t> </a:t>
            </a:r>
            <a:r>
              <a:rPr lang="en-US" sz="1800" b="0" i="0" dirty="0" err="1" smtClean="0">
                <a:latin typeface="TimesNewRomanPSMT" charset="0"/>
              </a:rPr>
              <a:t>sama</a:t>
            </a:r>
            <a:r>
              <a:rPr lang="en-US" sz="1800" b="0" i="0" dirty="0" smtClean="0">
                <a:latin typeface="TimesNewRomanPSMT" charset="0"/>
              </a:rPr>
              <a:t> </a:t>
            </a:r>
            <a:r>
              <a:rPr lang="en-US" sz="1800" b="0" i="0" dirty="0" err="1" smtClean="0">
                <a:latin typeface="TimesNewRomanPSMT" charset="0"/>
              </a:rPr>
              <a:t>świadomość</a:t>
            </a:r>
            <a:r>
              <a:rPr lang="en-US" sz="1800" b="0" i="0" dirty="0" smtClean="0">
                <a:latin typeface="TimesNewRomanPSMT" charset="0"/>
              </a:rPr>
              <a:t> </a:t>
            </a:r>
            <a:r>
              <a:rPr lang="en-US" sz="1800" b="0" i="0" dirty="0" err="1" smtClean="0">
                <a:latin typeface="TimesNewRomanPSMT" charset="0"/>
              </a:rPr>
              <a:t>udziału</a:t>
            </a:r>
            <a:r>
              <a:rPr lang="en-US" sz="1800" b="0" i="0" dirty="0" smtClean="0">
                <a:latin typeface="TimesNewRomanPSMT" charset="0"/>
              </a:rPr>
              <a:t> </a:t>
            </a:r>
            <a:r>
              <a:rPr lang="en-US" sz="1800" b="0" i="0" dirty="0" smtClean="0">
                <a:latin typeface="TimesNewRomanPSMT" charset="0"/>
              </a:rPr>
              <a:t>w </a:t>
            </a:r>
            <a:r>
              <a:rPr lang="en-US" sz="1800" b="0" i="0" dirty="0" err="1" smtClean="0">
                <a:latin typeface="TimesNewRomanPSMT" charset="0"/>
              </a:rPr>
              <a:t>badaniu</a:t>
            </a:r>
            <a:r>
              <a:rPr lang="en-US" sz="1800" b="0" i="0" dirty="0" smtClean="0">
                <a:latin typeface="TimesNewRomanPSMT" charset="0"/>
              </a:rPr>
              <a:t> </a:t>
            </a:r>
            <a:r>
              <a:rPr lang="en-US" sz="1800" b="0" i="0" dirty="0" err="1" smtClean="0">
                <a:latin typeface="TimesNewRomanPSMT" charset="0"/>
              </a:rPr>
              <a:t>powoduje</a:t>
            </a:r>
            <a:r>
              <a:rPr lang="en-US" sz="1800" b="0" i="0" dirty="0" smtClean="0">
                <a:latin typeface="TimesNewRomanPSMT" charset="0"/>
              </a:rPr>
              <a:t> </a:t>
            </a:r>
            <a:r>
              <a:rPr lang="en-US" sz="1800" b="0" i="0" dirty="0" err="1" smtClean="0">
                <a:latin typeface="TimesNewRomanPSMT" charset="0"/>
              </a:rPr>
              <a:t>zmianę</a:t>
            </a:r>
            <a:r>
              <a:rPr lang="en-US" sz="1800" b="0" i="0" dirty="0" smtClean="0">
                <a:latin typeface="TimesNewRomanPSMT" charset="0"/>
              </a:rPr>
              <a:t> </a:t>
            </a:r>
            <a:r>
              <a:rPr lang="en-US" sz="1800" b="0" i="0" dirty="0" err="1" smtClean="0">
                <a:latin typeface="TimesNewRomanPSMT" charset="0"/>
              </a:rPr>
              <a:t>zachowania</a:t>
            </a:r>
            <a:r>
              <a:rPr lang="en-US" sz="1800" b="0" i="0" dirty="0" smtClean="0">
                <a:latin typeface="TimesNewRomanPSMT" charset="0"/>
              </a:rPr>
              <a:t> </a:t>
            </a:r>
            <a:endParaRPr lang="pl-PL" sz="1800" b="0" i="0" dirty="0" smtClean="0">
              <a:latin typeface="TimesNewRomanPSMT" charset="0"/>
            </a:endParaRPr>
          </a:p>
          <a:p>
            <a:pPr marL="0" indent="0">
              <a:spcBef>
                <a:spcPts val="0"/>
              </a:spcBef>
              <a:spcAft>
                <a:spcPts val="1418"/>
              </a:spcAft>
              <a:buNone/>
              <a:tabLst/>
            </a:pPr>
            <a:r>
              <a:rPr lang="en-US" sz="1800" b="0" i="0" dirty="0" err="1" smtClean="0">
                <a:latin typeface="TimesNewRomanPSMT" charset="0"/>
              </a:rPr>
              <a:t>jego</a:t>
            </a:r>
            <a:r>
              <a:rPr lang="en-US" sz="1800" b="0" i="0" dirty="0" smtClean="0">
                <a:latin typeface="TimesNewRomanPSMT" charset="0"/>
              </a:rPr>
              <a:t> </a:t>
            </a:r>
            <a:r>
              <a:rPr lang="en-US" sz="1800" b="0" i="0" dirty="0" err="1" smtClean="0">
                <a:latin typeface="TimesNewRomanPSMT" charset="0"/>
              </a:rPr>
              <a:t>uczestników</a:t>
            </a:r>
            <a:r>
              <a:rPr lang="en-US" sz="1800" b="0" i="0" dirty="0" smtClean="0">
                <a:latin typeface="TimesNewRomanPSMT" charset="0"/>
              </a:rPr>
              <a:t>).</a:t>
            </a:r>
            <a:r>
              <a:rPr lang="en-US" sz="1800" b="0" i="0" dirty="0" err="1" smtClean="0">
                <a:latin typeface="TimesNewRomanPSMT" charset="0"/>
              </a:rPr>
              <a:t>Rzeczywiste</a:t>
            </a:r>
            <a:r>
              <a:rPr lang="en-US" sz="1800" b="0" i="0" dirty="0" smtClean="0">
                <a:latin typeface="TimesNewRomanPSMT" charset="0"/>
              </a:rPr>
              <a:t> </a:t>
            </a:r>
            <a:r>
              <a:rPr lang="en-US" sz="1800" b="0" i="0" dirty="0" err="1" smtClean="0">
                <a:latin typeface="TimesNewRomanPSMT" charset="0"/>
              </a:rPr>
              <a:t>efekty</a:t>
            </a:r>
            <a:r>
              <a:rPr lang="en-US" sz="1800" b="0" i="0" dirty="0" smtClean="0">
                <a:latin typeface="TimesNewRomanPSMT" charset="0"/>
              </a:rPr>
              <a:t> </a:t>
            </a:r>
            <a:r>
              <a:rPr lang="en-US" sz="1800" b="0" i="0" dirty="0" err="1" smtClean="0">
                <a:latin typeface="TimesNewRomanPSMT" charset="0"/>
              </a:rPr>
              <a:t>lecznictwa</a:t>
            </a:r>
            <a:r>
              <a:rPr lang="en-US" sz="1800" b="0" i="0" dirty="0" smtClean="0">
                <a:latin typeface="TimesNewRomanPSMT" charset="0"/>
              </a:rPr>
              <a:t> w </a:t>
            </a:r>
            <a:r>
              <a:rPr lang="en-US" sz="1800" b="0" i="0" dirty="0" err="1" smtClean="0">
                <a:latin typeface="TimesNewRomanPSMT" charset="0"/>
              </a:rPr>
              <a:t>systemie</a:t>
            </a:r>
            <a:r>
              <a:rPr lang="en-US" sz="1800" b="0" i="0" dirty="0" smtClean="0">
                <a:latin typeface="TimesNewRomanPSMT" charset="0"/>
              </a:rPr>
              <a:t> </a:t>
            </a:r>
            <a:r>
              <a:rPr lang="en-US" sz="1800" b="0" i="0" dirty="0" err="1" smtClean="0">
                <a:latin typeface="TimesNewRomanPSMT" charset="0"/>
              </a:rPr>
              <a:t>środowiskowym</a:t>
            </a:r>
            <a:r>
              <a:rPr lang="en-US" sz="1800" b="0" i="0" dirty="0" smtClean="0">
                <a:latin typeface="TimesNewRomanPSMT" charset="0"/>
              </a:rPr>
              <a:t> </a:t>
            </a:r>
            <a:endParaRPr lang="pl-PL" sz="1800" b="0" i="0" dirty="0" smtClean="0">
              <a:latin typeface="TimesNewRomanPSMT" charset="0"/>
            </a:endParaRPr>
          </a:p>
          <a:p>
            <a:pPr marL="0" indent="0">
              <a:spcBef>
                <a:spcPts val="0"/>
              </a:spcBef>
              <a:spcAft>
                <a:spcPts val="1418"/>
              </a:spcAft>
              <a:buNone/>
              <a:tabLst/>
            </a:pPr>
            <a:r>
              <a:rPr lang="en-US" sz="1800" b="0" i="0" dirty="0" err="1" smtClean="0">
                <a:latin typeface="TimesNewRomanPSMT" charset="0"/>
              </a:rPr>
              <a:t>widoczne</a:t>
            </a:r>
            <a:r>
              <a:rPr lang="en-US" sz="1800" b="0" i="0" dirty="0" smtClean="0">
                <a:latin typeface="TimesNewRomanPSMT" charset="0"/>
              </a:rPr>
              <a:t> </a:t>
            </a:r>
            <a:r>
              <a:rPr lang="en-US" sz="1800" b="0" i="0" dirty="0" err="1" smtClean="0">
                <a:latin typeface="TimesNewRomanPSMT" charset="0"/>
              </a:rPr>
              <a:t>są</a:t>
            </a:r>
            <a:r>
              <a:rPr lang="en-US" sz="1800" b="0" i="0" dirty="0" smtClean="0">
                <a:latin typeface="TimesNewRomanPSMT" charset="0"/>
              </a:rPr>
              <a:t> </a:t>
            </a:r>
            <a:r>
              <a:rPr lang="en-US" sz="1800" b="0" i="0" dirty="0" err="1" smtClean="0">
                <a:latin typeface="TimesNewRomanPSMT" charset="0"/>
              </a:rPr>
              <a:t>dopiero</a:t>
            </a:r>
            <a:r>
              <a:rPr lang="en-US" sz="1800" b="0" i="0" dirty="0" smtClean="0">
                <a:latin typeface="TimesNewRomanPSMT" charset="0"/>
              </a:rPr>
              <a:t> </a:t>
            </a:r>
            <a:r>
              <a:rPr lang="en-US" sz="1800" b="0" i="0" dirty="0" err="1" smtClean="0">
                <a:latin typeface="TimesNewRomanPSMT" charset="0"/>
              </a:rPr>
              <a:t>po</a:t>
            </a:r>
            <a:r>
              <a:rPr lang="en-US" sz="1800" b="0" i="0" dirty="0" smtClean="0">
                <a:latin typeface="TimesNewRomanPSMT" charset="0"/>
              </a:rPr>
              <a:t> </a:t>
            </a:r>
            <a:r>
              <a:rPr lang="en-US" sz="1800" b="0" i="0" dirty="0" err="1" smtClean="0">
                <a:latin typeface="TimesNewRomanPSMT" charset="0"/>
              </a:rPr>
              <a:t>dłuższym</a:t>
            </a:r>
            <a:r>
              <a:rPr lang="en-US" sz="1800" b="0" i="0" dirty="0" smtClean="0">
                <a:latin typeface="TimesNewRomanPSMT" charset="0"/>
              </a:rPr>
              <a:t> </a:t>
            </a:r>
            <a:r>
              <a:rPr lang="en-US" sz="1800" b="0" i="0" dirty="0" err="1" smtClean="0">
                <a:latin typeface="TimesNewRomanPSMT" charset="0"/>
              </a:rPr>
              <a:t>czasie</a:t>
            </a:r>
            <a:r>
              <a:rPr lang="en-US" sz="1800" b="0" i="0" dirty="0" smtClean="0">
                <a:latin typeface="TimesNewRomanPSMT" charset="0"/>
              </a:rPr>
              <a:t>.</a:t>
            </a:r>
          </a:p>
          <a:p>
            <a:pPr marL="0" indent="0">
              <a:spcBef>
                <a:spcPts val="0"/>
              </a:spcBef>
              <a:spcAft>
                <a:spcPts val="1418"/>
              </a:spcAft>
              <a:buNone/>
              <a:tabLst/>
            </a:pPr>
            <a:r>
              <a:rPr lang="en-US" sz="1800" b="0" i="0" dirty="0" smtClean="0">
                <a:latin typeface="TimesNewRomanPSMT" charset="0"/>
              </a:rPr>
              <a:t> </a:t>
            </a:r>
            <a:r>
              <a:rPr lang="en-US" sz="1800" b="0" i="0" dirty="0" err="1" smtClean="0">
                <a:solidFill>
                  <a:srgbClr val="FF3366"/>
                </a:solidFill>
                <a:latin typeface="TimesNewRomanPSMT" charset="0"/>
              </a:rPr>
              <a:t>Najlepsze</a:t>
            </a:r>
            <a:r>
              <a:rPr lang="en-US" sz="1800" b="0" i="0" dirty="0" smtClean="0">
                <a:solidFill>
                  <a:srgbClr val="FF3366"/>
                </a:solidFill>
                <a:latin typeface="TimesNewRomanPSMT" charset="0"/>
              </a:rPr>
              <a:t>, </a:t>
            </a:r>
            <a:r>
              <a:rPr lang="en-US" sz="1800" b="0" i="0" dirty="0" err="1" smtClean="0">
                <a:solidFill>
                  <a:srgbClr val="FF3366"/>
                </a:solidFill>
                <a:latin typeface="TimesNewRomanPSMT" charset="0"/>
              </a:rPr>
              <a:t>choć</a:t>
            </a:r>
            <a:r>
              <a:rPr lang="en-US" sz="1800" b="0" i="0" dirty="0" smtClean="0">
                <a:solidFill>
                  <a:srgbClr val="FF3366"/>
                </a:solidFill>
                <a:latin typeface="TimesNewRomanPSMT" charset="0"/>
              </a:rPr>
              <a:t> </a:t>
            </a:r>
            <a:r>
              <a:rPr lang="en-US" sz="1800" b="0" i="0" dirty="0" err="1" smtClean="0">
                <a:solidFill>
                  <a:srgbClr val="FF3366"/>
                </a:solidFill>
                <a:latin typeface="TimesNewRomanPSMT" charset="0"/>
              </a:rPr>
              <a:t>krótkotrwałe</a:t>
            </a:r>
            <a:r>
              <a:rPr lang="en-US" sz="1800" b="0" i="0" dirty="0" smtClean="0">
                <a:solidFill>
                  <a:srgbClr val="FF3366"/>
                </a:solidFill>
                <a:latin typeface="TimesNewRomanPSMT" charset="0"/>
              </a:rPr>
              <a:t>, </a:t>
            </a:r>
            <a:r>
              <a:rPr lang="en-US" sz="1800" b="0" i="0" dirty="0" err="1" smtClean="0">
                <a:solidFill>
                  <a:srgbClr val="FF3366"/>
                </a:solidFill>
                <a:latin typeface="TimesNewRomanPSMT" charset="0"/>
              </a:rPr>
              <a:t>efekty</a:t>
            </a:r>
            <a:r>
              <a:rPr lang="en-US" sz="1800" b="0" i="0" dirty="0" smtClean="0">
                <a:solidFill>
                  <a:srgbClr val="FF3366"/>
                </a:solidFill>
                <a:latin typeface="TimesNewRomanPSMT" charset="0"/>
              </a:rPr>
              <a:t> </a:t>
            </a:r>
            <a:r>
              <a:rPr lang="en-US" sz="1800" b="0" i="0" dirty="0" err="1" smtClean="0">
                <a:solidFill>
                  <a:srgbClr val="FF3366"/>
                </a:solidFill>
                <a:latin typeface="TimesNewRomanPSMT" charset="0"/>
              </a:rPr>
              <a:t>leczenia</a:t>
            </a:r>
            <a:r>
              <a:rPr lang="en-US" sz="1800" b="0" i="0" dirty="0" smtClean="0">
                <a:solidFill>
                  <a:srgbClr val="FF3366"/>
                </a:solidFill>
                <a:latin typeface="TimesNewRomanPSMT" charset="0"/>
              </a:rPr>
              <a:t> </a:t>
            </a:r>
            <a:r>
              <a:rPr lang="en-US" sz="1800" b="0" i="0" dirty="0" err="1" smtClean="0">
                <a:solidFill>
                  <a:srgbClr val="FF3366"/>
                </a:solidFill>
                <a:latin typeface="TimesNewRomanPSMT" charset="0"/>
              </a:rPr>
              <a:t>uzyskiwane</a:t>
            </a:r>
            <a:r>
              <a:rPr lang="en-US" sz="1800" b="0" i="0" dirty="0" smtClean="0">
                <a:solidFill>
                  <a:srgbClr val="FF3366"/>
                </a:solidFill>
                <a:latin typeface="TimesNewRomanPSMT" charset="0"/>
              </a:rPr>
              <a:t> </a:t>
            </a:r>
            <a:r>
              <a:rPr lang="en-US" sz="1800" b="0" i="0" dirty="0" err="1" smtClean="0">
                <a:solidFill>
                  <a:srgbClr val="FF3366"/>
                </a:solidFill>
                <a:latin typeface="TimesNewRomanPSMT" charset="0"/>
              </a:rPr>
              <a:t>są</a:t>
            </a:r>
            <a:r>
              <a:rPr lang="en-US" sz="1800" b="0" i="0" dirty="0" smtClean="0">
                <a:solidFill>
                  <a:srgbClr val="FF3366"/>
                </a:solidFill>
                <a:latin typeface="TimesNewRomanPSMT" charset="0"/>
              </a:rPr>
              <a:t> </a:t>
            </a:r>
            <a:r>
              <a:rPr lang="pl-PL" sz="1800" b="0" i="0" dirty="0" smtClean="0">
                <a:solidFill>
                  <a:srgbClr val="FF3366"/>
                </a:solidFill>
                <a:latin typeface="TimesNewRomanPSMT" charset="0"/>
              </a:rPr>
              <a:t> </a:t>
            </a:r>
            <a:r>
              <a:rPr lang="en-US" sz="1800" b="0" i="0" dirty="0" smtClean="0">
                <a:solidFill>
                  <a:srgbClr val="FF3366"/>
                </a:solidFill>
                <a:latin typeface="TimesNewRomanPSMT" charset="0"/>
              </a:rPr>
              <a:t>w </a:t>
            </a:r>
            <a:r>
              <a:rPr lang="en-US" sz="1800" b="0" i="0" dirty="0" err="1" smtClean="0">
                <a:solidFill>
                  <a:srgbClr val="FF3366"/>
                </a:solidFill>
                <a:latin typeface="TimesNewRomanPSMT" charset="0"/>
              </a:rPr>
              <a:t>pierwszych</a:t>
            </a:r>
            <a:r>
              <a:rPr lang="en-US" sz="1800" b="0" i="0" dirty="0" smtClean="0">
                <a:solidFill>
                  <a:srgbClr val="FF3366"/>
                </a:solidFill>
                <a:latin typeface="TimesNewRomanPSMT" charset="0"/>
              </a:rPr>
              <a:t> </a:t>
            </a:r>
            <a:r>
              <a:rPr lang="en-US" sz="1800" b="0" i="0" dirty="0" err="1" smtClean="0">
                <a:solidFill>
                  <a:srgbClr val="FF3366"/>
                </a:solidFill>
                <a:latin typeface="TimesNewRomanPSMT" charset="0"/>
              </a:rPr>
              <a:t>miesiącach</a:t>
            </a:r>
            <a:r>
              <a:rPr lang="en-US" sz="1800" b="0" i="0" dirty="0" smtClean="0">
                <a:solidFill>
                  <a:srgbClr val="FF3366"/>
                </a:solidFill>
                <a:latin typeface="TimesNewRomanPSMT" charset="0"/>
              </a:rPr>
              <a:t> </a:t>
            </a:r>
            <a:endParaRPr lang="pl-PL" sz="1800" b="0" i="0" dirty="0" smtClean="0">
              <a:solidFill>
                <a:srgbClr val="FF3366"/>
              </a:solidFill>
              <a:latin typeface="TimesNewRomanPSMT" charset="0"/>
            </a:endParaRPr>
          </a:p>
          <a:p>
            <a:pPr marL="0" indent="0">
              <a:spcBef>
                <a:spcPts val="0"/>
              </a:spcBef>
              <a:spcAft>
                <a:spcPts val="1418"/>
              </a:spcAft>
              <a:buNone/>
              <a:tabLst/>
            </a:pPr>
            <a:r>
              <a:rPr lang="en-US" sz="1800" b="0" i="0" dirty="0" err="1" smtClean="0">
                <a:solidFill>
                  <a:srgbClr val="FF3366"/>
                </a:solidFill>
                <a:latin typeface="TimesNewRomanPSMT" charset="0"/>
              </a:rPr>
              <a:t>po</a:t>
            </a:r>
            <a:r>
              <a:rPr lang="en-US" sz="1800" b="0" i="0" dirty="0" smtClean="0">
                <a:solidFill>
                  <a:srgbClr val="FF3366"/>
                </a:solidFill>
                <a:latin typeface="TimesNewRomanPSMT" charset="0"/>
              </a:rPr>
              <a:t> </a:t>
            </a:r>
            <a:r>
              <a:rPr lang="en-US" sz="1800" b="0" i="0" dirty="0" err="1" smtClean="0">
                <a:solidFill>
                  <a:srgbClr val="FF3366"/>
                </a:solidFill>
                <a:latin typeface="TimesNewRomanPSMT" charset="0"/>
              </a:rPr>
              <a:t>wprowadzeniu</a:t>
            </a:r>
            <a:r>
              <a:rPr lang="en-US" sz="1800" b="0" i="0" dirty="0" smtClean="0">
                <a:solidFill>
                  <a:srgbClr val="FF3366"/>
                </a:solidFill>
                <a:latin typeface="TimesNewRomanPSMT" charset="0"/>
              </a:rPr>
              <a:t> </a:t>
            </a:r>
            <a:r>
              <a:rPr lang="en-US" sz="1800" b="0" i="0" dirty="0" err="1" smtClean="0">
                <a:solidFill>
                  <a:srgbClr val="FF3366"/>
                </a:solidFill>
                <a:latin typeface="TimesNewRomanPSMT" charset="0"/>
              </a:rPr>
              <a:t>nowej</a:t>
            </a:r>
            <a:r>
              <a:rPr lang="en-US" sz="1800" b="0" i="0" dirty="0" smtClean="0">
                <a:solidFill>
                  <a:srgbClr val="FF3366"/>
                </a:solidFill>
                <a:latin typeface="TimesNewRomanPSMT" charset="0"/>
              </a:rPr>
              <a:t> </a:t>
            </a:r>
            <a:r>
              <a:rPr lang="en-US" sz="1800" b="0" i="0" dirty="0" err="1" smtClean="0">
                <a:solidFill>
                  <a:srgbClr val="FF3366"/>
                </a:solidFill>
                <a:latin typeface="TimesNewRomanPSMT" charset="0"/>
              </a:rPr>
              <a:t>formy</a:t>
            </a:r>
            <a:r>
              <a:rPr lang="en-US" sz="1800" b="0" i="0" dirty="0" smtClean="0">
                <a:solidFill>
                  <a:srgbClr val="FF3366"/>
                </a:solidFill>
                <a:latin typeface="TimesNewRomanPSMT" charset="0"/>
              </a:rPr>
              <a:t> </a:t>
            </a:r>
            <a:r>
              <a:rPr lang="en-US" sz="1800" b="0" i="0" dirty="0" err="1" smtClean="0">
                <a:solidFill>
                  <a:srgbClr val="FF3366"/>
                </a:solidFill>
                <a:latin typeface="TimesNewRomanPSMT" charset="0"/>
              </a:rPr>
              <a:t>opieki</a:t>
            </a:r>
            <a:r>
              <a:rPr lang="en-US" sz="1800" b="0" i="0" dirty="0" smtClean="0">
                <a:solidFill>
                  <a:srgbClr val="FF3366"/>
                </a:solidFill>
                <a:latin typeface="TimesNewRomanPSMT" charset="0"/>
              </a:rPr>
              <a:t>.</a:t>
            </a:r>
          </a:p>
          <a:p>
            <a:pPr marL="0" indent="0">
              <a:spcBef>
                <a:spcPts val="0"/>
              </a:spcBef>
              <a:spcAft>
                <a:spcPts val="1418"/>
              </a:spcAft>
              <a:buNone/>
              <a:tabLst/>
            </a:pPr>
            <a:r>
              <a:rPr lang="en-US" sz="1800" b="0" i="0" dirty="0" smtClean="0">
                <a:latin typeface="TimesNewRomanPSMT" charset="0"/>
              </a:rPr>
              <a:t> W </a:t>
            </a:r>
            <a:r>
              <a:rPr lang="en-US" sz="1800" b="0" i="0" dirty="0" err="1" smtClean="0">
                <a:latin typeface="TimesNewRomanPSMT" charset="0"/>
              </a:rPr>
              <a:t>analizie</a:t>
            </a:r>
            <a:r>
              <a:rPr lang="en-US" sz="1800" b="0" i="0" dirty="0" smtClean="0">
                <a:latin typeface="TimesNewRomanPSMT" charset="0"/>
              </a:rPr>
              <a:t> </a:t>
            </a:r>
            <a:r>
              <a:rPr lang="en-US" sz="1800" b="0" i="0" dirty="0" err="1" smtClean="0">
                <a:latin typeface="TimesNewRomanPSMT" charset="0"/>
              </a:rPr>
              <a:t>rezultatów</a:t>
            </a:r>
            <a:r>
              <a:rPr lang="en-US" sz="1800" b="0" i="0" dirty="0" smtClean="0">
                <a:latin typeface="TimesNewRomanPSMT" charset="0"/>
              </a:rPr>
              <a:t> </a:t>
            </a:r>
            <a:r>
              <a:rPr lang="en-US" sz="1800" b="0" i="0" dirty="0" err="1" smtClean="0">
                <a:latin typeface="TimesNewRomanPSMT" charset="0"/>
              </a:rPr>
              <a:t>dwu</a:t>
            </a:r>
            <a:r>
              <a:rPr lang="en-US" sz="1800" b="0" i="0" dirty="0" smtClean="0">
                <a:latin typeface="TimesNewRomanPSMT" charset="0"/>
              </a:rPr>
              <a:t>- </a:t>
            </a:r>
            <a:r>
              <a:rPr lang="en-US" sz="1800" b="0" i="0" dirty="0" err="1" smtClean="0">
                <a:latin typeface="TimesNewRomanPSMT" charset="0"/>
              </a:rPr>
              <a:t>i</a:t>
            </a:r>
            <a:r>
              <a:rPr lang="en-US" sz="1800" b="0" i="0" dirty="0" smtClean="0">
                <a:latin typeface="TimesNewRomanPSMT" charset="0"/>
              </a:rPr>
              <a:t> </a:t>
            </a:r>
            <a:r>
              <a:rPr lang="en-US" sz="1800" b="0" i="0" dirty="0" err="1" smtClean="0">
                <a:latin typeface="TimesNewRomanPSMT" charset="0"/>
              </a:rPr>
              <a:t>czteroletniej</a:t>
            </a:r>
            <a:r>
              <a:rPr lang="en-US" sz="1800" b="0" i="0" dirty="0" smtClean="0">
                <a:latin typeface="TimesNewRomanPSMT" charset="0"/>
              </a:rPr>
              <a:t> </a:t>
            </a:r>
            <a:r>
              <a:rPr lang="en-US" sz="1800" b="0" i="0" dirty="0" err="1" smtClean="0">
                <a:latin typeface="TimesNewRomanPSMT" charset="0"/>
              </a:rPr>
              <a:t>opieki</a:t>
            </a:r>
            <a:r>
              <a:rPr lang="en-US" sz="1800" b="0" i="0" dirty="0" smtClean="0">
                <a:latin typeface="TimesNewRomanPSMT" charset="0"/>
              </a:rPr>
              <a:t> </a:t>
            </a:r>
            <a:r>
              <a:rPr lang="en-US" sz="1800" b="0" i="0" dirty="0" err="1" smtClean="0">
                <a:latin typeface="TimesNewRomanPSMT" charset="0"/>
              </a:rPr>
              <a:t>środowiskowej</a:t>
            </a:r>
            <a:r>
              <a:rPr lang="en-US" sz="1800" b="0" i="0" dirty="0" smtClean="0">
                <a:latin typeface="TimesNewRomanPSMT" charset="0"/>
              </a:rPr>
              <a:t> </a:t>
            </a:r>
            <a:r>
              <a:rPr lang="en-US" sz="1800" b="0" i="0" dirty="0" err="1" smtClean="0">
                <a:latin typeface="TimesNewRomanPSMT" charset="0"/>
              </a:rPr>
              <a:t>nad</a:t>
            </a:r>
            <a:r>
              <a:rPr lang="en-US" sz="1800" b="0" i="0" dirty="0" smtClean="0">
                <a:latin typeface="TimesNewRomanPSMT" charset="0"/>
              </a:rPr>
              <a:t> </a:t>
            </a:r>
            <a:r>
              <a:rPr lang="en-US" sz="1800" b="0" i="0" dirty="0" err="1" smtClean="0">
                <a:latin typeface="TimesNewRomanPSMT" charset="0"/>
              </a:rPr>
              <a:t>pacjentami</a:t>
            </a:r>
            <a:r>
              <a:rPr lang="en-US" sz="1800" b="0" i="0" dirty="0" smtClean="0">
                <a:latin typeface="TimesNewRomanPSMT" charset="0"/>
              </a:rPr>
              <a:t> </a:t>
            </a:r>
            <a:endParaRPr lang="pl-PL" sz="1800" b="0" i="0" dirty="0" smtClean="0">
              <a:latin typeface="TimesNewRomanPSMT" charset="0"/>
            </a:endParaRPr>
          </a:p>
          <a:p>
            <a:pPr marL="0" indent="0">
              <a:spcBef>
                <a:spcPts val="0"/>
              </a:spcBef>
              <a:spcAft>
                <a:spcPts val="1418"/>
              </a:spcAft>
              <a:buNone/>
              <a:tabLst/>
            </a:pPr>
            <a:r>
              <a:rPr lang="en-US" sz="1800" b="0" i="0" dirty="0" smtClean="0">
                <a:latin typeface="TimesNewRomanPSMT" charset="0"/>
              </a:rPr>
              <a:t>z </a:t>
            </a:r>
            <a:r>
              <a:rPr lang="en-US" sz="1800" b="0" i="0" dirty="0" err="1" smtClean="0">
                <a:latin typeface="TimesNewRomanPSMT" charset="0"/>
              </a:rPr>
              <a:t>przewlekłymi</a:t>
            </a:r>
            <a:r>
              <a:rPr lang="en-US" sz="1800" b="0" i="0" dirty="0" smtClean="0">
                <a:latin typeface="TimesNewRomanPSMT" charset="0"/>
              </a:rPr>
              <a:t> </a:t>
            </a:r>
            <a:r>
              <a:rPr lang="en-US" sz="1800" b="0" i="0" dirty="0" err="1" smtClean="0">
                <a:latin typeface="TimesNewRomanPSMT" charset="0"/>
              </a:rPr>
              <a:t>zaburzeniami</a:t>
            </a:r>
            <a:r>
              <a:rPr lang="en-US" sz="1800" b="0" i="0" dirty="0" smtClean="0">
                <a:latin typeface="TimesNewRomanPSMT" charset="0"/>
              </a:rPr>
              <a:t> </a:t>
            </a:r>
            <a:r>
              <a:rPr lang="en-US" sz="1800" b="0" i="0" dirty="0" err="1" smtClean="0">
                <a:latin typeface="TimesNewRomanPSMT" charset="0"/>
              </a:rPr>
              <a:t>psychicznymi</a:t>
            </a:r>
            <a:r>
              <a:rPr lang="en-US" sz="1800" b="0" i="0" dirty="0" smtClean="0">
                <a:latin typeface="TimesNewRomanPSMT" charset="0"/>
              </a:rPr>
              <a:t> </a:t>
            </a:r>
            <a:r>
              <a:rPr lang="en-US" sz="1800" b="0" i="0" dirty="0" err="1" smtClean="0">
                <a:latin typeface="TimesNewRomanPSMT" charset="0"/>
              </a:rPr>
              <a:t>wyraźnie</a:t>
            </a:r>
            <a:r>
              <a:rPr lang="en-US" sz="1800" b="0" i="0" dirty="0" smtClean="0">
                <a:latin typeface="TimesNewRomanPSMT" charset="0"/>
              </a:rPr>
              <a:t> </a:t>
            </a:r>
            <a:r>
              <a:rPr lang="en-US" sz="1800" b="0" i="0" dirty="0" err="1" smtClean="0">
                <a:latin typeface="TimesNewRomanPSMT" charset="0"/>
              </a:rPr>
              <a:t>zaznacza</a:t>
            </a:r>
            <a:r>
              <a:rPr lang="en-US" sz="1800" b="0" i="0" dirty="0" smtClean="0">
                <a:latin typeface="TimesNewRomanPSMT" charset="0"/>
              </a:rPr>
              <a:t> </a:t>
            </a:r>
            <a:r>
              <a:rPr lang="en-US" sz="1800" b="0" i="0" dirty="0" err="1" smtClean="0">
                <a:latin typeface="TimesNewRomanPSMT" charset="0"/>
              </a:rPr>
              <a:t>się</a:t>
            </a:r>
            <a:r>
              <a:rPr lang="en-US" sz="1800" b="0" i="0" dirty="0" smtClean="0">
                <a:latin typeface="TimesNewRomanPSMT" charset="0"/>
              </a:rPr>
              <a:t> </a:t>
            </a:r>
            <a:r>
              <a:rPr lang="en-US" sz="1800" b="0" i="0" dirty="0" err="1" smtClean="0">
                <a:latin typeface="TimesNewRomanPSMT" charset="0"/>
              </a:rPr>
              <a:t>tendencja</a:t>
            </a:r>
            <a:r>
              <a:rPr lang="en-US" sz="1800" b="0" i="0" dirty="0" smtClean="0">
                <a:latin typeface="TimesNewRomanPSMT" charset="0"/>
              </a:rPr>
              <a:t> do </a:t>
            </a:r>
            <a:endParaRPr lang="pl-PL" sz="1800" b="0" i="0" dirty="0" smtClean="0">
              <a:latin typeface="TimesNewRomanPSMT" charset="0"/>
            </a:endParaRPr>
          </a:p>
          <a:p>
            <a:pPr marL="0" indent="0">
              <a:spcBef>
                <a:spcPts val="0"/>
              </a:spcBef>
              <a:spcAft>
                <a:spcPts val="1418"/>
              </a:spcAft>
              <a:buNone/>
              <a:tabLst/>
            </a:pPr>
            <a:r>
              <a:rPr lang="en-US" sz="1800" b="0" i="0" dirty="0" err="1" smtClean="0">
                <a:latin typeface="TimesNewRomanPSMT" charset="0"/>
              </a:rPr>
              <a:t>poprawy</a:t>
            </a:r>
            <a:r>
              <a:rPr lang="en-US" sz="1800" b="0" i="0" dirty="0" smtClean="0">
                <a:latin typeface="TimesNewRomanPSMT" charset="0"/>
              </a:rPr>
              <a:t> </a:t>
            </a:r>
            <a:r>
              <a:rPr lang="en-US" sz="1800" b="0" i="0" dirty="0" smtClean="0">
                <a:latin typeface="TimesNewRomanPSMT" charset="0"/>
              </a:rPr>
              <a:t>w </a:t>
            </a:r>
            <a:r>
              <a:rPr lang="en-US" sz="1800" b="0" i="0" dirty="0" err="1" smtClean="0">
                <a:latin typeface="TimesNewRomanPSMT" charset="0"/>
              </a:rPr>
              <a:t>zakresie</a:t>
            </a:r>
            <a:r>
              <a:rPr lang="en-US" sz="1800" b="0" i="0" dirty="0" smtClean="0">
                <a:latin typeface="TimesNewRomanPSMT" charset="0"/>
              </a:rPr>
              <a:t> </a:t>
            </a:r>
            <a:r>
              <a:rPr lang="en-US" sz="1800" b="0" i="0" dirty="0" err="1" smtClean="0">
                <a:latin typeface="TimesNewRomanPSMT" charset="0"/>
              </a:rPr>
              <a:t>funkcjonowania</a:t>
            </a:r>
            <a:r>
              <a:rPr lang="en-US" sz="1800" b="0" i="0" dirty="0" smtClean="0">
                <a:latin typeface="TimesNewRomanPSMT" charset="0"/>
              </a:rPr>
              <a:t> </a:t>
            </a:r>
            <a:r>
              <a:rPr lang="en-US" sz="1800" b="0" i="0" dirty="0" err="1" smtClean="0">
                <a:latin typeface="TimesNewRomanPSMT" charset="0"/>
              </a:rPr>
              <a:t>społecznego</a:t>
            </a:r>
            <a:r>
              <a:rPr lang="en-US" sz="1800" b="0" i="0" dirty="0" smtClean="0">
                <a:latin typeface="TimesNewRomanPSMT" charset="0"/>
              </a:rPr>
              <a:t> </a:t>
            </a:r>
            <a:r>
              <a:rPr lang="en-US" sz="1800" b="0" i="0" dirty="0" err="1" smtClean="0">
                <a:latin typeface="TimesNewRomanPSMT" charset="0"/>
              </a:rPr>
              <a:t>pacjentów</a:t>
            </a:r>
            <a:r>
              <a:rPr lang="en-US" sz="1800" b="0" i="0" dirty="0" smtClean="0">
                <a:latin typeface="TimesNewRomanPSMT" charset="0"/>
              </a:rPr>
              <a:t>, </a:t>
            </a:r>
            <a:r>
              <a:rPr lang="en-US" sz="1800" b="0" i="0" dirty="0" err="1" smtClean="0">
                <a:latin typeface="TimesNewRomanPSMT" charset="0"/>
              </a:rPr>
              <a:t>wzrostu</a:t>
            </a:r>
            <a:r>
              <a:rPr lang="en-US" sz="1800" b="0" i="0" dirty="0" smtClean="0">
                <a:latin typeface="TimesNewRomanPSMT" charset="0"/>
              </a:rPr>
              <a:t> </a:t>
            </a:r>
            <a:r>
              <a:rPr lang="en-US" sz="1800" b="0" i="0" dirty="0" err="1" smtClean="0">
                <a:latin typeface="TimesNewRomanPSMT" charset="0"/>
              </a:rPr>
              <a:t>satysfakcji</a:t>
            </a:r>
            <a:r>
              <a:rPr lang="en-US" sz="1800" b="0" i="0" dirty="0" smtClean="0">
                <a:latin typeface="TimesNewRomanPSMT" charset="0"/>
              </a:rPr>
              <a:t> </a:t>
            </a:r>
            <a:endParaRPr lang="pl-PL" sz="1800" b="0" i="0" dirty="0" smtClean="0">
              <a:latin typeface="TimesNewRomanPSMT" charset="0"/>
            </a:endParaRPr>
          </a:p>
          <a:p>
            <a:pPr marL="0" indent="0">
              <a:spcBef>
                <a:spcPts val="0"/>
              </a:spcBef>
              <a:spcAft>
                <a:spcPts val="1418"/>
              </a:spcAft>
              <a:buNone/>
              <a:tabLst/>
            </a:pPr>
            <a:r>
              <a:rPr lang="en-US" sz="1800" b="0" i="0" dirty="0" smtClean="0">
                <a:latin typeface="TimesNewRomanPSMT" charset="0"/>
              </a:rPr>
              <a:t>z </a:t>
            </a:r>
            <a:r>
              <a:rPr lang="en-US" sz="1800" b="0" i="0" dirty="0" err="1" smtClean="0">
                <a:latin typeface="TimesNewRomanPSMT" charset="0"/>
              </a:rPr>
              <a:t>usług</a:t>
            </a:r>
            <a:r>
              <a:rPr lang="en-US" sz="1800" b="0" i="0" dirty="0" smtClean="0">
                <a:latin typeface="TimesNewRomanPSMT" charset="0"/>
              </a:rPr>
              <a:t>, </a:t>
            </a:r>
            <a:r>
              <a:rPr lang="en-US" sz="1800" b="0" i="0" dirty="0" err="1" smtClean="0">
                <a:latin typeface="TimesNewRomanPSMT" charset="0"/>
              </a:rPr>
              <a:t>spadku</a:t>
            </a:r>
            <a:r>
              <a:rPr lang="en-US" sz="1800" b="0" i="0" dirty="0" smtClean="0">
                <a:latin typeface="TimesNewRomanPSMT" charset="0"/>
              </a:rPr>
              <a:t> </a:t>
            </a:r>
            <a:r>
              <a:rPr lang="en-US" sz="1800" b="0" i="0" dirty="0" err="1" smtClean="0">
                <a:latin typeface="TimesNewRomanPSMT" charset="0"/>
              </a:rPr>
              <a:t>poziomu</a:t>
            </a:r>
            <a:r>
              <a:rPr lang="en-US" sz="1800" b="0" i="0" dirty="0" smtClean="0">
                <a:latin typeface="TimesNewRomanPSMT" charset="0"/>
              </a:rPr>
              <a:t> </a:t>
            </a:r>
            <a:r>
              <a:rPr lang="en-US" sz="1800" b="0" i="0" dirty="0" err="1" smtClean="0">
                <a:latin typeface="TimesNewRomanPSMT" charset="0"/>
              </a:rPr>
              <a:t>zachowań</a:t>
            </a:r>
            <a:r>
              <a:rPr lang="en-US" sz="1800" b="0" i="0" dirty="0" smtClean="0">
                <a:latin typeface="TimesNewRomanPSMT" charset="0"/>
              </a:rPr>
              <a:t> </a:t>
            </a:r>
            <a:r>
              <a:rPr lang="en-US" sz="1800" b="0" i="0" dirty="0" err="1" smtClean="0">
                <a:latin typeface="TimesNewRomanPSMT" charset="0"/>
              </a:rPr>
              <a:t>uciążliwych</a:t>
            </a:r>
            <a:r>
              <a:rPr lang="en-US" sz="1800" b="0" i="0" dirty="0" smtClean="0">
                <a:latin typeface="TimesNewRomanPSMT" charset="0"/>
              </a:rPr>
              <a:t>, </a:t>
            </a:r>
            <a:r>
              <a:rPr lang="en-US" sz="1800" b="0" i="0" dirty="0" err="1" smtClean="0">
                <a:latin typeface="TimesNewRomanPSMT" charset="0"/>
              </a:rPr>
              <a:t>obciążenia</a:t>
            </a:r>
            <a:r>
              <a:rPr lang="en-US" sz="1800" b="0" i="0" dirty="0" smtClean="0">
                <a:latin typeface="TimesNewRomanPSMT" charset="0"/>
              </a:rPr>
              <a:t> </a:t>
            </a:r>
            <a:r>
              <a:rPr lang="en-US" sz="1800" b="0" i="0" dirty="0" err="1" smtClean="0">
                <a:latin typeface="TimesNewRomanPSMT" charset="0"/>
              </a:rPr>
              <a:t>rodziny</a:t>
            </a:r>
            <a:r>
              <a:rPr lang="en-US" sz="1800" b="0" i="0" dirty="0" smtClean="0">
                <a:latin typeface="TimesNewRomanPSMT" charset="0"/>
              </a:rPr>
              <a:t> </a:t>
            </a:r>
            <a:r>
              <a:rPr lang="en-US" sz="1800" b="0" i="0" dirty="0" err="1" smtClean="0">
                <a:latin typeface="TimesNewRomanPSMT" charset="0"/>
              </a:rPr>
              <a:t>oraz</a:t>
            </a:r>
            <a:r>
              <a:rPr lang="en-US" sz="1800" b="0" i="0" dirty="0" smtClean="0">
                <a:latin typeface="TimesNewRomanPSMT" charset="0"/>
              </a:rPr>
              <a:t> </a:t>
            </a:r>
            <a:r>
              <a:rPr lang="en-US" sz="1800" b="0" i="0" dirty="0" err="1" smtClean="0">
                <a:latin typeface="TimesNewRomanPSMT" charset="0"/>
              </a:rPr>
              <a:t>skrócenia</a:t>
            </a:r>
            <a:r>
              <a:rPr lang="en-US" sz="1800" b="0" i="0" dirty="0" smtClean="0">
                <a:latin typeface="TimesNewRomanPSMT" charset="0"/>
              </a:rPr>
              <a:t> </a:t>
            </a:r>
            <a:endParaRPr lang="pl-PL" sz="1800" b="0" i="0" dirty="0" smtClean="0">
              <a:latin typeface="TimesNewRomanPSMT" charset="0"/>
            </a:endParaRPr>
          </a:p>
          <a:p>
            <a:pPr marL="0" indent="0">
              <a:spcBef>
                <a:spcPts val="0"/>
              </a:spcBef>
              <a:spcAft>
                <a:spcPts val="1418"/>
              </a:spcAft>
              <a:buNone/>
              <a:tabLst/>
            </a:pPr>
            <a:r>
              <a:rPr lang="en-US" sz="1800" b="0" i="0" dirty="0" err="1" smtClean="0">
                <a:latin typeface="TimesNewRomanPSMT" charset="0"/>
              </a:rPr>
              <a:t>czasu</a:t>
            </a:r>
            <a:r>
              <a:rPr lang="en-US" sz="1800" b="0" i="0" dirty="0" smtClean="0">
                <a:latin typeface="TimesNewRomanPSMT" charset="0"/>
              </a:rPr>
              <a:t> </a:t>
            </a:r>
            <a:r>
              <a:rPr lang="en-US" sz="1800" b="0" i="0" dirty="0" err="1" smtClean="0">
                <a:latin typeface="TimesNewRomanPSMT" charset="0"/>
              </a:rPr>
              <a:t>hospitalizacji</a:t>
            </a:r>
            <a:r>
              <a:rPr lang="en-US" sz="1800" b="0" i="0" dirty="0" smtClean="0">
                <a:latin typeface="TimesNewRomanPSMT" charset="0"/>
              </a:rPr>
              <a:t> </a:t>
            </a:r>
          </a:p>
        </p:txBody>
      </p:sp>
    </p:spTree>
  </p:cSld>
  <p:clrMapOvr>
    <a:masterClrMapping/>
  </p:clrMapOvr>
  <p:transition spd="me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MS P????"/>
        <a:font script="Hang" typeface="?? ??"/>
        <a:font script="Hans" typeface="??"/>
        <a:font script="Hant" typeface="????"/>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MS P????"/>
        <a:font script="Hang" typeface="?? ??"/>
        <a:font script="Hans" typeface="??"/>
        <a:font script="Hant" typeface="????"/>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MS P????"/>
        <a:font script="Hang" typeface="?? ??"/>
        <a:font script="Hans" typeface="??"/>
        <a:font script="Hant" typeface="????"/>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MS P????"/>
        <a:font script="Hang" typeface="?? ??"/>
        <a:font script="Hans" typeface="??"/>
        <a:font script="Hant" typeface="????"/>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MS P????"/>
        <a:font script="Hang" typeface="?? ??"/>
        <a:font script="Hans" typeface="??"/>
        <a:font script="Hant" typeface="????"/>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MS P????"/>
        <a:font script="Hang" typeface="?? ??"/>
        <a:font script="Hans" typeface="??"/>
        <a:font script="Hant" typeface="????"/>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MS P????"/>
        <a:font script="Hang" typeface="?? ??"/>
        <a:font script="Hans" typeface="??"/>
        <a:font script="Hant" typeface="????"/>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MS P????"/>
        <a:font script="Hang" typeface="?? ??"/>
        <a:font script="Hans" typeface="??"/>
        <a:font script="Hant" typeface="????"/>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MS P????"/>
        <a:font script="Hang" typeface="?? ??"/>
        <a:font script="Hans" typeface="??"/>
        <a:font script="Hant" typeface="????"/>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MS P????"/>
        <a:font script="Hang" typeface="?? ??"/>
        <a:font script="Hans" typeface="??"/>
        <a:font script="Hant" typeface="????"/>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2441</Words>
  <Application>Microsoft Office PowerPoint</Application>
  <PresentationFormat>Niestandardowy</PresentationFormat>
  <Paragraphs>340</Paragraphs>
  <Slides>25</Slides>
  <Notes>23</Notes>
  <HiddenSlides>0</HiddenSlides>
  <MMClips>0</MMClips>
  <ScaleCrop>false</ScaleCrop>
  <HeadingPairs>
    <vt:vector size="4" baseType="variant">
      <vt:variant>
        <vt:lpstr>Motyw</vt:lpstr>
      </vt:variant>
      <vt:variant>
        <vt:i4>3</vt:i4>
      </vt:variant>
      <vt:variant>
        <vt:lpstr>Tytuły slajdów</vt:lpstr>
      </vt:variant>
      <vt:variant>
        <vt:i4>25</vt:i4>
      </vt:variant>
    </vt:vector>
  </HeadingPairs>
  <TitlesOfParts>
    <vt:vector size="28" baseType="lpstr">
      <vt:lpstr>Office Theme</vt:lpstr>
      <vt:lpstr>Office Theme</vt:lpstr>
      <vt:lpstr>Office Theme</vt:lpstr>
      <vt:lpstr>Rola i znaczenie rehabilitacji psychiatrycznej </vt:lpstr>
      <vt:lpstr>Slajd 2</vt:lpstr>
      <vt:lpstr>Slajd 3</vt:lpstr>
      <vt:lpstr>Slajd 4</vt:lpstr>
      <vt:lpstr>Slajd 5</vt:lpstr>
      <vt:lpstr>           Narodowy Program Ochrony Zdrowia Psychicznego    CEL 3. Rozwój badań naukowych i systemów informacji z zakresu ochrony zdrowia psychicznego</vt:lpstr>
      <vt:lpstr>Slajd 7</vt:lpstr>
      <vt:lpstr>   </vt:lpstr>
      <vt:lpstr>Efekty oddziaływań rehabilitacyjnych</vt:lpstr>
      <vt:lpstr>Indywidualny program leczenia i rehabilitacji</vt:lpstr>
      <vt:lpstr>Indywidualny program leczenia i rehabilitacji</vt:lpstr>
      <vt:lpstr>Indywidualny program leczenia i rehabilitacji</vt:lpstr>
      <vt:lpstr>Slajd 13</vt:lpstr>
      <vt:lpstr>Slajd 14</vt:lpstr>
      <vt:lpstr>Slajd 15</vt:lpstr>
      <vt:lpstr>Slajd 16</vt:lpstr>
      <vt:lpstr>Slajd 17</vt:lpstr>
      <vt:lpstr>Slajd 18</vt:lpstr>
      <vt:lpstr>Slajd 19</vt:lpstr>
      <vt:lpstr>Slajd 20</vt:lpstr>
      <vt:lpstr>Slajd 21</vt:lpstr>
      <vt:lpstr>Slajd 22</vt:lpstr>
      <vt:lpstr>Slajd 23</vt:lpstr>
      <vt:lpstr>Slajd 24</vt:lpstr>
      <vt:lpstr>Dziękuję za uwagę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KPC5</dc:creator>
  <cp:lastModifiedBy>KPC5</cp:lastModifiedBy>
  <cp:revision>2</cp:revision>
  <dcterms:created xsi:type="dcterms:W3CDTF">2006-08-16T00:00:00Z</dcterms:created>
  <dcterms:modified xsi:type="dcterms:W3CDTF">2014-06-25T06:30:43Z</dcterms:modified>
</cp:coreProperties>
</file>